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81" r:id="rId5"/>
    <p:sldId id="287" r:id="rId6"/>
    <p:sldId id="288" r:id="rId7"/>
    <p:sldId id="282" r:id="rId8"/>
    <p:sldId id="276" r:id="rId9"/>
    <p:sldId id="277" r:id="rId10"/>
    <p:sldId id="266" r:id="rId11"/>
    <p:sldId id="278" r:id="rId12"/>
    <p:sldId id="274" r:id="rId13"/>
    <p:sldId id="279" r:id="rId14"/>
    <p:sldId id="283" r:id="rId15"/>
    <p:sldId id="269" r:id="rId16"/>
    <p:sldId id="261" r:id="rId17"/>
    <p:sldId id="271" r:id="rId18"/>
    <p:sldId id="268" r:id="rId19"/>
    <p:sldId id="272" r:id="rId20"/>
    <p:sldId id="285" r:id="rId21"/>
    <p:sldId id="259" r:id="rId22"/>
    <p:sldId id="262" r:id="rId23"/>
    <p:sldId id="290" r:id="rId24"/>
    <p:sldId id="292" r:id="rId25"/>
    <p:sldId id="294" r:id="rId26"/>
    <p:sldId id="295" r:id="rId27"/>
    <p:sldId id="297" r:id="rId28"/>
    <p:sldId id="298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9" r:id="rId38"/>
    <p:sldId id="289" r:id="rId39"/>
    <p:sldId id="308" r:id="rId40"/>
    <p:sldId id="310" r:id="rId41"/>
    <p:sldId id="311" r:id="rId42"/>
    <p:sldId id="312" r:id="rId43"/>
    <p:sldId id="31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DD0"/>
    <a:srgbClr val="99CCFF"/>
    <a:srgbClr val="66FF66"/>
    <a:srgbClr val="FF9966"/>
    <a:srgbClr val="FF99FF"/>
    <a:srgbClr val="FFCC00"/>
    <a:srgbClr val="E3E4E3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86" y="1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quality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drinking/agriculture water sources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 custLinFactNeighborY="4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X="-182" custLinFactNeighborY="91214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Environmental effects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Public health</a:t>
          </a:r>
        </a:p>
        <a:p>
          <a:pPr>
            <a:lnSpc>
              <a:spcPct val="100000"/>
            </a:lnSpc>
          </a:pPr>
          <a:r>
            <a:rPr lang="en-US" sz="2000" dirty="0"/>
            <a:t>Wildlife research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3D98502F-B569-4D25-A2BA-6490FDDEAF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Sediment transport</a:t>
          </a:r>
        </a:p>
      </dgm:t>
    </dgm:pt>
    <dgm:pt modelId="{50925353-4039-4A76-969C-1A22CCF38334}" type="parTrans" cxnId="{0A82CCE8-3197-4CAE-B5B5-F0880556C9D4}">
      <dgm:prSet/>
      <dgm:spPr/>
      <dgm:t>
        <a:bodyPr/>
        <a:lstStyle/>
        <a:p>
          <a:endParaRPr lang="en-IL"/>
        </a:p>
      </dgm:t>
    </dgm:pt>
    <dgm:pt modelId="{71710AE1-E2E0-4D6E-943B-9E5EEB104995}" type="sibTrans" cxnId="{0A82CCE8-3197-4CAE-B5B5-F0880556C9D4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FD9F09BB-CE76-47FD-9559-84F4AB5BEF84}" type="presOf" srcId="{3D98502F-B569-4D25-A2BA-6490FDDEAF63}" destId="{EDBC7104-8DCA-4607-8995-23E6E8170C56}" srcOrd="0" destOrd="1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0A82CCE8-3197-4CAE-B5B5-F0880556C9D4}" srcId="{BE7A40AE-DC99-4474-850D-66C863979AA7}" destId="{3D98502F-B569-4D25-A2BA-6490FDDEAF63}" srcOrd="1" destOrd="0" parTransId="{50925353-4039-4A76-969C-1A22CCF38334}" sibTransId="{71710AE1-E2E0-4D6E-943B-9E5EEB104995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Based Activities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Water sports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79AF27DA-18A5-4413-94CD-E62C72ED8B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Diving</a:t>
          </a:r>
          <a:endParaRPr lang="en-IL" sz="2000" dirty="0"/>
        </a:p>
      </dgm:t>
    </dgm:pt>
    <dgm:pt modelId="{15AD724A-D789-4E98-A0EE-0646861FD92C}" type="parTrans" cxnId="{937CDCA2-E4A9-45AC-905E-C71F8EF05A8A}">
      <dgm:prSet/>
      <dgm:spPr/>
      <dgm:t>
        <a:bodyPr/>
        <a:lstStyle/>
        <a:p>
          <a:endParaRPr lang="en-IL"/>
        </a:p>
      </dgm:t>
    </dgm:pt>
    <dgm:pt modelId="{55A87AB3-D998-4A95-883D-A7BD557D9A4B}" type="sibTrans" cxnId="{937CDCA2-E4A9-45AC-905E-C71F8EF05A8A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uba dive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Y="78986">
        <dgm:presLayoutVars/>
      </dgm:prSet>
      <dgm:spPr/>
    </dgm:pt>
  </dgm:ptLst>
  <dgm:cxnLst>
    <dgm:cxn modelId="{314F894D-838B-4C6C-B42C-FAB64D3DE74E}" type="presOf" srcId="{79AF27DA-18A5-4413-94CD-E62C72ED8B7B}" destId="{EDBC7104-8DCA-4607-8995-23E6E8170C56}" srcOrd="0" destOrd="1" presId="urn:microsoft.com/office/officeart/2018/5/layout/CenteredIconLabelDescriptionList"/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937CDCA2-E4A9-45AC-905E-C71F8EF05A8A}" srcId="{BE7A40AE-DC99-4474-850D-66C863979AA7}" destId="{79AF27DA-18A5-4413-94CD-E62C72ED8B7B}" srcOrd="1" destOrd="0" parTransId="{15AD724A-D789-4E98-A0EE-0646861FD92C}" sibTransId="{55A87AB3-D998-4A95-883D-A7BD557D9A4B}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The standard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Range of sizes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Most accurate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$$$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learning science with solid fill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r>
            <a:rPr lang="en-GB" sz="2000" b="0" i="0" dirty="0"/>
            <a:t>Application + special device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r>
            <a:rPr lang="en-GB" sz="2000" b="0" i="0" dirty="0"/>
            <a:t>Uses devices sensors and smartphone computing resources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r>
            <a:rPr lang="en-US" sz="2000" b="0" i="0" dirty="0"/>
            <a:t>Highly portable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DF9195A0-32DF-4B74-B895-29DA9443B77D}">
      <dgm:prSet custT="1"/>
      <dgm:spPr/>
      <dgm:t>
        <a:bodyPr/>
        <a:lstStyle/>
        <a:p>
          <a:r>
            <a:rPr lang="en-US" sz="2000" b="0" i="0" dirty="0"/>
            <a:t>High accuracy</a:t>
          </a:r>
          <a:endParaRPr lang="en-US" sz="2000" dirty="0"/>
        </a:p>
      </dgm:t>
    </dgm:pt>
    <dgm:pt modelId="{C60D48A4-D7C3-42F2-B1D9-A1C077B401C9}" type="parTrans" cxnId="{6C1097B3-C247-4938-8D01-C848E7C4132C}">
      <dgm:prSet/>
      <dgm:spPr/>
      <dgm:t>
        <a:bodyPr/>
        <a:lstStyle/>
        <a:p>
          <a:endParaRPr lang="en-US"/>
        </a:p>
      </dgm:t>
    </dgm:pt>
    <dgm:pt modelId="{676316CD-A16D-492A-8894-0B001BB36456}" type="sibTrans" cxnId="{6C1097B3-C247-4938-8D01-C848E7C4132C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r>
            <a:rPr lang="en-US" sz="2000" b="0" i="0" dirty="0"/>
            <a:t>Availability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C0124299-2F3B-4605-9331-34E7A39D8C58}">
      <dgm:prSet custT="1"/>
      <dgm:spPr/>
      <dgm:t>
        <a:bodyPr/>
        <a:lstStyle/>
        <a:p>
          <a:r>
            <a:rPr lang="en-US" sz="2000" b="0" i="0" dirty="0"/>
            <a:t>$$</a:t>
          </a:r>
          <a:endParaRPr lang="en-US" sz="2000" dirty="0"/>
        </a:p>
      </dgm:t>
    </dgm:pt>
    <dgm:pt modelId="{69801A7A-E84A-40A2-A979-E800A7618525}" type="parTrans" cxnId="{16CDE3AE-1489-4E8E-B882-B1D1552580A0}">
      <dgm:prSet/>
      <dgm:spPr/>
      <dgm:t>
        <a:bodyPr/>
        <a:lstStyle/>
        <a:p>
          <a:endParaRPr lang="en-US"/>
        </a:p>
      </dgm:t>
    </dgm:pt>
    <dgm:pt modelId="{0B26A1D5-5D12-4B7F-9C87-7F558EF797ED}" type="sibTrans" cxnId="{16CDE3AE-1489-4E8E-B882-B1D1552580A0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7308A36E-FFB0-487E-816E-9D789C0461B9}" type="presOf" srcId="{DF9195A0-32DF-4B74-B895-29DA9443B77D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16CDE3AE-1489-4E8E-B882-B1D1552580A0}" srcId="{C0F196DD-F03A-4DFE-996F-4F5C6773EBF2}" destId="{C0124299-2F3B-4605-9331-34E7A39D8C58}" srcOrd="1" destOrd="0" parTransId="{69801A7A-E84A-40A2-A979-E800A7618525}" sibTransId="{0B26A1D5-5D12-4B7F-9C87-7F558EF797ED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6C1097B3-C247-4938-8D01-C848E7C4132C}" srcId="{73D783B0-6E20-480E-BDBB-78030C11BE6C}" destId="{DF9195A0-32DF-4B74-B895-29DA9443B77D}" srcOrd="1" destOrd="0" parTransId="{C60D48A4-D7C3-42F2-B1D9-A1C077B401C9}" sibTransId="{676316CD-A16D-492A-8894-0B001BB36456}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22981DEF-CA90-4EEC-8048-333B6B62F224}" type="presOf" srcId="{C0124299-2F3B-4605-9331-34E7A39D8C58}" destId="{3998D4ED-0298-4829-AFA5-5654F7C3C9BD}" srcOrd="0" destOrd="1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Android smartphone application 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Uses the smartphone's digital camera 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Based on the </a:t>
          </a:r>
          <a:r>
            <a:rPr lang="en-GB" sz="2000" b="1" dirty="0"/>
            <a:t>reflectance </a:t>
          </a:r>
          <a:r>
            <a:rPr lang="en-GB" sz="2000" b="0" dirty="0"/>
            <a:t>of the water</a:t>
          </a:r>
          <a:endParaRPr lang="en-US" sz="2000" b="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Advantages:</a:t>
          </a:r>
          <a:endParaRPr lang="en-US" sz="2000" dirty="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Highly portable</a:t>
          </a:r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Disadvantages:</a:t>
          </a:r>
          <a:endParaRPr lang="en-US" sz="2000" dirty="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Accuracy</a:t>
          </a:r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7AE88343-AEBB-4C64-AA08-3FD4E2B7D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$</a:t>
          </a:r>
        </a:p>
      </dgm:t>
    </dgm:pt>
    <dgm:pt modelId="{9F141906-0A4E-46AA-BCDE-6643D15C1F6F}" type="par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7ADA8224-4CC4-4B5F-8D25-9BF3A7347AEF}" type="sib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3EC9602E-A07B-4BC8-945F-A0666627DE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calibration</a:t>
          </a:r>
          <a:endParaRPr lang="en-IL" sz="2000" dirty="0"/>
        </a:p>
      </dgm:t>
    </dgm:pt>
    <dgm:pt modelId="{2978CE58-73E8-4DC9-8F14-496871FAD546}" type="par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5DAB4570-1CD2-4185-B9FE-DD5852DEA86A}" type="sib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D0DA5723-EF2C-49D1-9106-8B41709D1D77}" srcId="{73D783B0-6E20-480E-BDBB-78030C11BE6C}" destId="{7AE88343-AEBB-4C64-AA08-3FD4E2B7D544}" srcOrd="1" destOrd="0" parTransId="{9F141906-0A4E-46AA-BCDE-6643D15C1F6F}" sibTransId="{7ADA8224-4CC4-4B5F-8D25-9BF3A7347AEF}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FC8E6B51-2935-4C3D-9228-7C26DD4D2DB8}" srcId="{C0F196DD-F03A-4DFE-996F-4F5C6773EBF2}" destId="{3EC9602E-A07B-4BC8-945F-A0666627DE9A}" srcOrd="1" destOrd="0" parTransId="{2978CE58-73E8-4DC9-8F14-496871FAD546}" sibTransId="{5DAB4570-1CD2-4185-B9FE-DD5852DEA86A}"/>
    <dgm:cxn modelId="{63DF4572-D1B7-4C1D-87D6-41E8C14A47BB}" type="presOf" srcId="{3EC9602E-A07B-4BC8-945F-A0666627DE9A}" destId="{3998D4ED-0298-4829-AFA5-5654F7C3C9BD}" srcOrd="0" destOrd="1" presId="urn:microsoft.com/office/officeart/2018/2/layout/IconVerticalSolidList"/>
    <dgm:cxn modelId="{DD0DD552-2890-4425-B83A-3911C99C8C6B}" type="presOf" srcId="{7AE88343-AEBB-4C64-AA08-3FD4E2B7D544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955042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79292"/>
          <a:ext cx="3788243" cy="50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quality</a:t>
          </a:r>
        </a:p>
      </dsp:txBody>
      <dsp:txXfrm>
        <a:off x="2147" y="1979292"/>
        <a:ext cx="3788243" cy="503481"/>
      </dsp:txXfrm>
    </dsp:sp>
    <dsp:sp modelId="{EDBC7104-8DCA-4607-8995-23E6E8170C56}">
      <dsp:nvSpPr>
        <dsp:cNvPr id="0" name=""/>
        <dsp:cNvSpPr/>
      </dsp:nvSpPr>
      <dsp:spPr>
        <a:xfrm>
          <a:off x="477843" y="3089961"/>
          <a:ext cx="2826562" cy="62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drinking/agriculture water sources</a:t>
          </a:r>
        </a:p>
      </dsp:txBody>
      <dsp:txXfrm>
        <a:off x="477843" y="3089961"/>
        <a:ext cx="2826562" cy="62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880369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61342"/>
          <a:ext cx="3788243" cy="1006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Environmental effects</a:t>
          </a:r>
        </a:p>
      </dsp:txBody>
      <dsp:txXfrm>
        <a:off x="2147" y="1961342"/>
        <a:ext cx="3788243" cy="1006962"/>
      </dsp:txXfrm>
    </dsp:sp>
    <dsp:sp modelId="{EDBC7104-8DCA-4607-8995-23E6E8170C56}">
      <dsp:nvSpPr>
        <dsp:cNvPr id="0" name=""/>
        <dsp:cNvSpPr/>
      </dsp:nvSpPr>
      <dsp:spPr>
        <a:xfrm>
          <a:off x="482988" y="3010945"/>
          <a:ext cx="2826562" cy="16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Public health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Wildlife research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Sediment transport</a:t>
          </a:r>
        </a:p>
      </dsp:txBody>
      <dsp:txXfrm>
        <a:off x="482988" y="3010945"/>
        <a:ext cx="2826562" cy="16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2586" y="938828"/>
          <a:ext cx="987365" cy="987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5845" y="2001452"/>
          <a:ext cx="3780848" cy="55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Based Activities</a:t>
          </a:r>
        </a:p>
      </dsp:txBody>
      <dsp:txXfrm>
        <a:off x="5845" y="2001452"/>
        <a:ext cx="3780848" cy="556575"/>
      </dsp:txXfrm>
    </dsp:sp>
    <dsp:sp modelId="{EDBC7104-8DCA-4607-8995-23E6E8170C56}">
      <dsp:nvSpPr>
        <dsp:cNvPr id="0" name=""/>
        <dsp:cNvSpPr/>
      </dsp:nvSpPr>
      <dsp:spPr>
        <a:xfrm>
          <a:off x="485747" y="3007371"/>
          <a:ext cx="2821044" cy="52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Water sports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Diving</a:t>
          </a:r>
          <a:endParaRPr lang="en-IL" sz="2000" kern="1200" dirty="0"/>
        </a:p>
      </dsp:txBody>
      <dsp:txXfrm>
        <a:off x="485747" y="3007371"/>
        <a:ext cx="2821044" cy="52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The standard</a:t>
          </a:r>
          <a:endParaRPr lang="en-US" sz="2000" kern="1200" dirty="0"/>
        </a:p>
      </dsp:txBody>
      <dsp:txXfrm>
        <a:off x="878734" y="3571"/>
        <a:ext cx="5617315" cy="760809"/>
      </dsp:txXfrm>
    </dsp:sp>
    <dsp:sp modelId="{40EE7AD1-6BA0-47ED-B566-262CDC4FAA6E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Range of sizes</a:t>
          </a:r>
          <a:endParaRPr lang="en-US" sz="2000" kern="1200" dirty="0"/>
        </a:p>
      </dsp:txBody>
      <dsp:txXfrm>
        <a:off x="878734" y="954583"/>
        <a:ext cx="5617315" cy="760809"/>
      </dsp:txXfrm>
    </dsp:sp>
    <dsp:sp modelId="{11C71DDA-6305-4E52-A0E1-1F5BE629072A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8734" y="1905595"/>
        <a:ext cx="5617315" cy="760809"/>
      </dsp:txXfrm>
    </dsp:sp>
    <dsp:sp modelId="{5EB2F603-26D3-4073-B5E4-538D573B79D0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8734" y="2856607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8734" y="2856607"/>
        <a:ext cx="2923222" cy="760809"/>
      </dsp:txXfrm>
    </dsp:sp>
    <dsp:sp modelId="{7322C8D3-6ABD-4235-A3FD-35BDBC57F839}">
      <dsp:nvSpPr>
        <dsp:cNvPr id="0" name=""/>
        <dsp:cNvSpPr/>
      </dsp:nvSpPr>
      <dsp:spPr>
        <a:xfrm>
          <a:off x="3801957" y="2856607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Most accurate</a:t>
          </a:r>
          <a:endParaRPr lang="en-US" sz="2000" kern="1200" dirty="0"/>
        </a:p>
      </dsp:txBody>
      <dsp:txXfrm>
        <a:off x="3801957" y="2856607"/>
        <a:ext cx="2694092" cy="760809"/>
      </dsp:txXfrm>
    </dsp:sp>
    <dsp:sp modelId="{C79AFE91-14A9-4BAB-9D52-5E9D546A6426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8734" y="3807618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8734" y="3807618"/>
        <a:ext cx="2923222" cy="760809"/>
      </dsp:txXfrm>
    </dsp:sp>
    <dsp:sp modelId="{3998D4ED-0298-4829-AFA5-5654F7C3C9BD}">
      <dsp:nvSpPr>
        <dsp:cNvPr id="0" name=""/>
        <dsp:cNvSpPr/>
      </dsp:nvSpPr>
      <dsp:spPr>
        <a:xfrm>
          <a:off x="3801957" y="3807618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$$$</a:t>
          </a:r>
          <a:endParaRPr lang="en-US" sz="2000" kern="1200" dirty="0"/>
        </a:p>
      </dsp:txBody>
      <dsp:txXfrm>
        <a:off x="3801957" y="3807618"/>
        <a:ext cx="2694092" cy="760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Application + special device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Uses devices sensors and smartphone computing resources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Highly portable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 accuracy</a:t>
          </a:r>
          <a:endParaRPr lang="en-US" sz="2000" kern="1200" dirty="0"/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Availability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</a:t>
          </a:r>
          <a:endParaRPr lang="en-US" sz="2000" kern="1200" dirty="0"/>
        </a:p>
      </dsp:txBody>
      <dsp:txXfrm>
        <a:off x="3801099" y="3806132"/>
        <a:ext cx="2694092" cy="760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Android smartphone application 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Uses the smartphone's digital camera 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Based on the </a:t>
          </a:r>
          <a:r>
            <a:rPr lang="en-GB" sz="2000" b="1" kern="1200" dirty="0"/>
            <a:t>reflectance </a:t>
          </a:r>
          <a:r>
            <a:rPr lang="en-GB" sz="2000" b="0" kern="1200" dirty="0"/>
            <a:t>of the water</a:t>
          </a:r>
          <a:endParaRPr lang="en-US" sz="2000" b="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Advantages:</a:t>
          </a:r>
          <a:endParaRPr lang="en-US" sz="2000" kern="1200" dirty="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Highly portable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$</a:t>
          </a:r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Disadvantages:</a:t>
          </a:r>
          <a:endParaRPr lang="en-US" sz="2000" kern="1200" dirty="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calibration</a:t>
          </a:r>
          <a:endParaRPr lang="en-IL" sz="2000" kern="1200" dirty="0"/>
        </a:p>
      </dsp:txBody>
      <dsp:txXfrm>
        <a:off x="3801099" y="3806132"/>
        <a:ext cx="2694092" cy="760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02/11/2023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02/11/2023 17:24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2.sv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Crowd Sourcing Water Turbidity Information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795F1-9490-61D4-B6FF-819BD11F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34" y="931598"/>
            <a:ext cx="5785440" cy="51278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0DB2-FCF4-DC3E-528C-BAC36368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7665B-BB56-9BC9-435E-7C7D7318984A}"/>
              </a:ext>
            </a:extLst>
          </p:cNvPr>
          <p:cNvSpPr txBox="1"/>
          <p:nvPr/>
        </p:nvSpPr>
        <p:spPr>
          <a:xfrm>
            <a:off x="5884190" y="6269883"/>
            <a:ext cx="630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Hussain, I., Ahamad, K., &amp; Nath, P. (2016). Water turbidity sensing using a smartphone.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14735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34229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798B5-426A-5432-89BA-E5958952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9FBF5-ACE0-CDBE-4C41-6ADB9563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9" y="1447800"/>
            <a:ext cx="3669141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‘</a:t>
            </a:r>
            <a:r>
              <a:rPr lang="en-GB" sz="4000" dirty="0" err="1">
                <a:solidFill>
                  <a:srgbClr val="F2F2F2"/>
                </a:solidFill>
              </a:rPr>
              <a:t>HydroColor</a:t>
            </a:r>
            <a:r>
              <a:rPr lang="en-GB" sz="4000" dirty="0">
                <a:solidFill>
                  <a:srgbClr val="F2F2F2"/>
                </a:solidFill>
              </a:rPr>
              <a:t>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2" descr="Capture View">
            <a:extLst>
              <a:ext uri="{FF2B5EF4-FFF2-40B4-BE49-F238E27FC236}">
                <a16:creationId xmlns:a16="http://schemas.microsoft.com/office/drawing/2014/main" id="{82B96993-C31E-046B-7807-BB4578ED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86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llection&#10;View">
            <a:extLst>
              <a:ext uri="{FF2B5EF4-FFF2-40B4-BE49-F238E27FC236}">
                <a16:creationId xmlns:a16="http://schemas.microsoft.com/office/drawing/2014/main" id="{A2538980-33C4-0D33-27BE-AFD4116A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11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A84A5-A5DD-A146-0CFF-A6DAC31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9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22653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761DC-91BC-89C7-A8B1-1D12D39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A480D-FF94-BE45-5921-563F536EB579}"/>
              </a:ext>
            </a:extLst>
          </p:cNvPr>
          <p:cNvSpPr txBox="1">
            <a:spLocks/>
          </p:cNvSpPr>
          <p:nvPr/>
        </p:nvSpPr>
        <p:spPr>
          <a:xfrm>
            <a:off x="385569" y="1447800"/>
            <a:ext cx="3669141" cy="45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>
                <a:solidFill>
                  <a:srgbClr val="F2F2F2"/>
                </a:solidFill>
              </a:rPr>
              <a:t>‘HydroColor: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80220-D24B-8D00-274D-353369E2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3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Beam Attenuation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332854"/>
            <a:ext cx="4166509" cy="48909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Light source is fixed</a:t>
            </a:r>
          </a:p>
          <a:p>
            <a:r>
              <a:rPr lang="en-GB" sz="2400" dirty="0">
                <a:solidFill>
                  <a:srgbClr val="EBEBEB"/>
                </a:solidFill>
              </a:rPr>
              <a:t>Camera moved horizontally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Measuring difference in backscattered light</a:t>
            </a:r>
            <a:endParaRPr lang="en-US" sz="2400" dirty="0">
              <a:solidFill>
                <a:srgbClr val="EBEBEB"/>
              </a:solidFill>
            </a:endParaRPr>
          </a:p>
          <a:p>
            <a:r>
              <a:rPr lang="en-US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external light to be negligible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“clean” scene</a:t>
            </a:r>
            <a:endParaRPr lang="en-GB" sz="2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B38CE-55EF-B9F0-024B-0CDFAB20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91" y="1359145"/>
            <a:ext cx="5486400" cy="43808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/>
              <p:nvPr/>
            </p:nvSpPr>
            <p:spPr>
              <a:xfrm>
                <a:off x="-525198" y="560693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400" b="0" i="0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198" y="5606935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689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D151-CEA4-6AF2-BF80-BF942BBC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31" y="1143000"/>
            <a:ext cx="5449889" cy="4782277"/>
          </a:xfrm>
          <a:prstGeom prst="rect">
            <a:avLst/>
          </a:prstGeom>
          <a:noFill/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47770"/>
            <a:ext cx="4166509" cy="378541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Disk is lowered vertically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Measures by disappearance depth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sz="2000" dirty="0">
                <a:solidFill>
                  <a:srgbClr val="EBEBEB"/>
                </a:solidFill>
              </a:rPr>
              <a:t>Requires very deep water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CECB-9C7B-EF27-B511-329CF06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16</a:t>
            </a:fld>
            <a:endParaRPr lang="en-I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/>
              <p:nvPr/>
            </p:nvSpPr>
            <p:spPr>
              <a:xfrm>
                <a:off x="-579807" y="5078442"/>
                <a:ext cx="6098582" cy="1404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IL" sz="2400" i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AEAE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EAEAE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EAEAE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𝑎𝑚𝑏𝑖𝑒𝑛𝑡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AEAEA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807" y="5078442"/>
                <a:ext cx="6098582" cy="1404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15095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 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5FD6D-E71B-4FE5-A339-78D46D35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-390" r="-3568" b="390"/>
          <a:stretch/>
        </p:blipFill>
        <p:spPr bwMode="auto">
          <a:xfrm>
            <a:off x="7649029" y="2965115"/>
            <a:ext cx="4491445" cy="35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targets – reduce required depth</a:t>
            </a:r>
          </a:p>
          <a:p>
            <a:r>
              <a:rPr lang="en-GB" dirty="0">
                <a:solidFill>
                  <a:srgbClr val="EBEBEB"/>
                </a:solidFill>
              </a:rPr>
              <a:t>Use </a:t>
            </a:r>
            <a:r>
              <a:rPr lang="en-GB" dirty="0" err="1">
                <a:solidFill>
                  <a:srgbClr val="EBEBEB"/>
                </a:solidFill>
              </a:rPr>
              <a:t>color</a:t>
            </a:r>
            <a:r>
              <a:rPr lang="en-GB" dirty="0">
                <a:solidFill>
                  <a:srgbClr val="EBEBEB"/>
                </a:solidFill>
              </a:rPr>
              <a:t> table target – specific wavelength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2F45F-84F9-6017-39DB-E4CF5CB6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/>
          <a:stretch/>
        </p:blipFill>
        <p:spPr bwMode="auto">
          <a:xfrm>
            <a:off x="5622083" y="74930"/>
            <a:ext cx="4345734" cy="335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51D2-3F61-50E0-7AC4-4451EF94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17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2884"/>
            <a:ext cx="4166509" cy="39722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Move the disk horizontally</a:t>
            </a:r>
          </a:p>
          <a:p>
            <a:r>
              <a:rPr lang="en-GB" dirty="0">
                <a:solidFill>
                  <a:srgbClr val="EBEBEB"/>
                </a:solidFill>
              </a:rPr>
              <a:t>Based on the </a:t>
            </a:r>
            <a:br>
              <a:rPr lang="en-GB" dirty="0">
                <a:solidFill>
                  <a:srgbClr val="EBEBEB"/>
                </a:solidFill>
              </a:rPr>
            </a:br>
            <a:r>
              <a:rPr lang="en-GB" dirty="0">
                <a:solidFill>
                  <a:srgbClr val="EBEBEB"/>
                </a:solidFill>
              </a:rPr>
              <a:t>disappearance distance</a:t>
            </a:r>
          </a:p>
          <a:p>
            <a:r>
              <a:rPr lang="en-GB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Requires very wide water body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Additional complexity due to viewing apparatus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2A544-7223-FF21-1C98-28F39B90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0116"/>
            <a:ext cx="5025390" cy="58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48097-B5AA-7FC9-E255-D387A94B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18</a:t>
            </a:fld>
            <a:endParaRPr lang="en-IL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/>
              <p:nvPr/>
            </p:nvSpPr>
            <p:spPr>
              <a:xfrm>
                <a:off x="-445681" y="5536565"/>
                <a:ext cx="6098582" cy="1089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0" i="1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L" sz="2400" i="0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681" y="5536565"/>
                <a:ext cx="6098582" cy="1089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8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br>
              <a:rPr lang="en-US" sz="3200" dirty="0">
                <a:solidFill>
                  <a:srgbClr val="EBEBEB"/>
                </a:solidFill>
              </a:rPr>
            </a:br>
            <a:r>
              <a:rPr lang="en-US" sz="3200" dirty="0">
                <a:solidFill>
                  <a:srgbClr val="EBEBEB"/>
                </a:solidFill>
              </a:rPr>
              <a:t>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Take photo underwater – reduce complexity and reflection effect</a:t>
            </a:r>
          </a:p>
          <a:p>
            <a:r>
              <a:rPr lang="en-GB" dirty="0">
                <a:solidFill>
                  <a:srgbClr val="EBEBEB"/>
                </a:solidFill>
              </a:rPr>
              <a:t>Two targets – reduce required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4453-1210-D6BD-B2A0-4D849A9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10" y="629266"/>
            <a:ext cx="4702453" cy="571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703A-FFAA-27DC-F6EE-E1A8C9B7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19</a:t>
            </a:fld>
            <a:endParaRPr lang="en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9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Goal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6" descr="Users">
            <a:extLst>
              <a:ext uri="{FF2B5EF4-FFF2-40B4-BE49-F238E27FC236}">
                <a16:creationId xmlns:a16="http://schemas.microsoft.com/office/drawing/2014/main" id="{CFCBF220-32B7-AD16-30C3-37C8E0676805}"/>
              </a:ext>
            </a:extLst>
          </p:cNvPr>
          <p:cNvSpPr/>
          <p:nvPr/>
        </p:nvSpPr>
        <p:spPr>
          <a:xfrm>
            <a:off x="2586614" y="2865751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5A5402-1ABC-D2C2-F972-9E53E38A131A}"/>
              </a:ext>
            </a:extLst>
          </p:cNvPr>
          <p:cNvSpPr/>
          <p:nvPr/>
        </p:nvSpPr>
        <p:spPr>
          <a:xfrm>
            <a:off x="1166371" y="5304036"/>
            <a:ext cx="4784486" cy="1267781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Low-cost</a:t>
            </a:r>
            <a:r>
              <a:rPr lang="en-US" sz="2000" kern="1200" dirty="0"/>
              <a:t>, portable and highly available solution for </a:t>
            </a:r>
            <a:r>
              <a:rPr lang="en-US" sz="2000" b="1" kern="1200" dirty="0"/>
              <a:t>crowdsourcing</a:t>
            </a:r>
            <a:r>
              <a:rPr lang="en-US" sz="2000" kern="1200" dirty="0"/>
              <a:t> water turbidity information.</a:t>
            </a:r>
          </a:p>
        </p:txBody>
      </p:sp>
      <p:sp>
        <p:nvSpPr>
          <p:cNvPr id="9" name="Rectangle 8" descr="Smart Phone">
            <a:extLst>
              <a:ext uri="{FF2B5EF4-FFF2-40B4-BE49-F238E27FC236}">
                <a16:creationId xmlns:a16="http://schemas.microsoft.com/office/drawing/2014/main" id="{ADD4F29F-445A-A3E8-AC61-E2E16B3F6056}"/>
              </a:ext>
            </a:extLst>
          </p:cNvPr>
          <p:cNvSpPr/>
          <p:nvPr/>
        </p:nvSpPr>
        <p:spPr>
          <a:xfrm>
            <a:off x="7662615" y="2865751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047DD8-0F20-C9D6-E74A-5E9297424AF4}"/>
              </a:ext>
            </a:extLst>
          </p:cNvPr>
          <p:cNvSpPr/>
          <p:nvPr/>
        </p:nvSpPr>
        <p:spPr>
          <a:xfrm>
            <a:off x="6474614" y="5304037"/>
            <a:ext cx="4320000" cy="855000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Based of </a:t>
            </a:r>
            <a:r>
              <a:rPr lang="en-US" sz="2000" b="1" kern="1200" dirty="0"/>
              <a:t>personal smartphone</a:t>
            </a:r>
            <a:r>
              <a:rPr lang="en-US" sz="2000" kern="1200" dirty="0"/>
              <a:t>, application and DIY measuring kit.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B0E77-C597-A13A-8E94-4A21204E4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31" y="2548281"/>
                <a:ext cx="5122606" cy="365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Clr>
                    <a:schemeClr val="accent1"/>
                  </a:buClr>
                </a:pPr>
                <a:r>
                  <a:rPr lang="en-US" dirty="0"/>
                  <a:t>Consistency of water turbidity in water body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Invariant to light source.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 marL="0" indent="0">
                  <a:buClr>
                    <a:schemeClr val="accent1"/>
                  </a:buClr>
                  <a:buFont typeface="Wingdings 3" charset="2"/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Font typeface="Wingdings 3" charset="2"/>
                  <a:buNone/>
                </a:pPr>
                <a:r>
                  <a:rPr lang="en-US" dirty="0"/>
                  <a:t>From the above:</a:t>
                </a:r>
              </a:p>
              <a:p>
                <a:pPr marL="0" indent="0">
                  <a:buClr>
                    <a:schemeClr val="accent1"/>
                  </a:buClr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Font typeface="Wingdings 3" charset="2"/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BB0E77-C597-A13A-8E94-4A21204E4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1" y="2548281"/>
                <a:ext cx="5122606" cy="3658689"/>
              </a:xfrm>
              <a:prstGeom prst="rect">
                <a:avLst/>
              </a:prstGeo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0579B6B8-2C9E-C55F-13BB-943CA99F2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97CDC6-1082-36B4-3485-48BDB93535FC}"/>
              </a:ext>
            </a:extLst>
          </p:cNvPr>
          <p:cNvCxnSpPr>
            <a:cxnSpLocks/>
          </p:cNvCxnSpPr>
          <p:nvPr/>
        </p:nvCxnSpPr>
        <p:spPr>
          <a:xfrm>
            <a:off x="7698658" y="4688716"/>
            <a:ext cx="2290916" cy="5420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503844-4008-D554-932A-39A76F726F40}"/>
              </a:ext>
            </a:extLst>
          </p:cNvPr>
          <p:cNvCxnSpPr>
            <a:cxnSpLocks/>
          </p:cNvCxnSpPr>
          <p:nvPr/>
        </p:nvCxnSpPr>
        <p:spPr>
          <a:xfrm flipH="1" flipV="1">
            <a:off x="7698240" y="4712555"/>
            <a:ext cx="501655" cy="16675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5928A3AC-8143-03BE-2C76-2D1C56D591CD}"/>
              </a:ext>
            </a:extLst>
          </p:cNvPr>
          <p:cNvSpPr/>
          <p:nvPr/>
        </p:nvSpPr>
        <p:spPr>
          <a:xfrm>
            <a:off x="7624602" y="5327520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5A28C8-2816-2FAB-2C8B-3489F796EA6D}"/>
              </a:ext>
            </a:extLst>
          </p:cNvPr>
          <p:cNvCxnSpPr>
            <a:cxnSpLocks/>
          </p:cNvCxnSpPr>
          <p:nvPr/>
        </p:nvCxnSpPr>
        <p:spPr>
          <a:xfrm flipV="1">
            <a:off x="9399535" y="5327520"/>
            <a:ext cx="634231" cy="1028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A0B74EE5-53AE-3653-DD2C-441FA2414DE6}"/>
              </a:ext>
            </a:extLst>
          </p:cNvPr>
          <p:cNvSpPr/>
          <p:nvPr/>
        </p:nvSpPr>
        <p:spPr>
          <a:xfrm>
            <a:off x="9401496" y="5518375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F98C05-73DD-B8A6-D849-60376C915C62}"/>
              </a:ext>
            </a:extLst>
          </p:cNvPr>
          <p:cNvCxnSpPr>
            <a:cxnSpLocks/>
          </p:cNvCxnSpPr>
          <p:nvPr/>
        </p:nvCxnSpPr>
        <p:spPr>
          <a:xfrm>
            <a:off x="9399535" y="4474443"/>
            <a:ext cx="672934" cy="6970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472D7F-1C73-87C3-44C8-9DA3798A4013}"/>
              </a:ext>
            </a:extLst>
          </p:cNvPr>
          <p:cNvGrpSpPr/>
          <p:nvPr/>
        </p:nvGrpSpPr>
        <p:grpSpPr>
          <a:xfrm>
            <a:off x="7755960" y="3255903"/>
            <a:ext cx="1460980" cy="798031"/>
            <a:chOff x="6284008" y="1948960"/>
            <a:chExt cx="1751137" cy="106250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ACE4F93-2CC5-17EE-0BE1-5C6C11262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8" y="1948960"/>
              <a:ext cx="1236797" cy="965191"/>
            </a:xfrm>
            <a:prstGeom prst="straightConnector1">
              <a:avLst/>
            </a:prstGeom>
            <a:ln w="38100">
              <a:solidFill>
                <a:srgbClr val="FF99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55F286-9B4D-6A86-5BEA-B61DAD9EC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99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3F4D1A-4F3C-429D-34C6-7C5A38C87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7620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22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11340" y="1452664"/>
            <a:ext cx="5634083" cy="293126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67" t="-41473" r="367" b="-41473"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Physical Model - Beer-Lambert Law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354836-5C3F-0A5A-4FB9-97DCA2D89F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919" y="2682976"/>
                <a:ext cx="10709938" cy="3565424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≜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𝑤𝑎𝑡𝑒𝑟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nary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𝐴𝑚𝑏𝑖𝑒𝑛𝑡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 algn="ctr">
                  <a:buClr>
                    <a:schemeClr val="accent1"/>
                  </a:buClr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≜ 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𝐴𝑏𝑠𝑜𝑟𝑝𝑡𝑖𝑜𝑛</m:t>
                        </m:r>
                      </m:lim>
                    </m:limLow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𝑆𝑐𝑎𝑡𝑡𝑒𝑟</m:t>
                        </m:r>
                      </m:lim>
                    </m:limLow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354836-5C3F-0A5A-4FB9-97DCA2D89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19" y="2682976"/>
                <a:ext cx="10709938" cy="3565424"/>
              </a:xfrm>
              <a:blipFill>
                <a:blip r:embed="rId2"/>
                <a:stretch>
                  <a:fillRect l="-85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1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90F982B-F6FB-8BC8-3CE4-EA7E1579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Physical Model</a:t>
            </a:r>
            <a:endParaRPr lang="en-IL" dirty="0">
              <a:solidFill>
                <a:srgbClr val="EBEBEB"/>
              </a:solidFill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2DB63653-EDBC-09CF-3F29-86FD3FBE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156"/>
          <a:stretch/>
        </p:blipFill>
        <p:spPr>
          <a:xfrm>
            <a:off x="291606" y="2237664"/>
            <a:ext cx="11062784" cy="4608185"/>
          </a:xfrm>
          <a:prstGeom prst="rect">
            <a:avLst/>
          </a:prstGeom>
          <a:effectLst/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44E8BB-1726-0FDA-7B51-B505EAABEC6D}"/>
              </a:ext>
            </a:extLst>
          </p:cNvPr>
          <p:cNvCxnSpPr/>
          <p:nvPr/>
        </p:nvCxnSpPr>
        <p:spPr>
          <a:xfrm>
            <a:off x="4198374" y="3500284"/>
            <a:ext cx="4031226" cy="99305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F2F113-F2A7-E8D8-631C-A4D4F48505A0}"/>
              </a:ext>
            </a:extLst>
          </p:cNvPr>
          <p:cNvCxnSpPr>
            <a:cxnSpLocks/>
          </p:cNvCxnSpPr>
          <p:nvPr/>
        </p:nvCxnSpPr>
        <p:spPr>
          <a:xfrm flipV="1">
            <a:off x="6213987" y="4795179"/>
            <a:ext cx="2015613" cy="11926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8F881E-28EA-EFB1-F12E-F4ECACB91E0D}"/>
              </a:ext>
            </a:extLst>
          </p:cNvPr>
          <p:cNvCxnSpPr>
            <a:cxnSpLocks/>
          </p:cNvCxnSpPr>
          <p:nvPr/>
        </p:nvCxnSpPr>
        <p:spPr>
          <a:xfrm flipV="1">
            <a:off x="5978013" y="4709652"/>
            <a:ext cx="2133600" cy="4881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E7901D-D88F-6B7F-5448-9C9F9A7BC126}"/>
              </a:ext>
            </a:extLst>
          </p:cNvPr>
          <p:cNvCxnSpPr>
            <a:cxnSpLocks/>
          </p:cNvCxnSpPr>
          <p:nvPr/>
        </p:nvCxnSpPr>
        <p:spPr>
          <a:xfrm>
            <a:off x="4345858" y="4032838"/>
            <a:ext cx="3765755" cy="576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2F1AB7-EEB8-12E2-13D6-C0A522B3D925}"/>
              </a:ext>
            </a:extLst>
          </p:cNvPr>
          <p:cNvGrpSpPr/>
          <p:nvPr/>
        </p:nvGrpSpPr>
        <p:grpSpPr>
          <a:xfrm>
            <a:off x="4161535" y="3244486"/>
            <a:ext cx="368645" cy="486515"/>
            <a:chOff x="2300330" y="3670143"/>
            <a:chExt cx="368645" cy="486515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8090FD-1E02-010D-9CFD-C2A1FBFFB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1D8A050-5E62-5F5A-9AE7-92A8E67E8F7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8A602C6-B177-5FF0-B613-A1281A7745A6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2592F3C-D6A2-27FD-29D1-3A1E9D730662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167B861-C31A-7BC4-4F30-5540F80CD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207F358-EE44-CD2E-9395-36463E687C9C}"/>
              </a:ext>
            </a:extLst>
          </p:cNvPr>
          <p:cNvGrpSpPr/>
          <p:nvPr/>
        </p:nvGrpSpPr>
        <p:grpSpPr>
          <a:xfrm>
            <a:off x="4345440" y="3761731"/>
            <a:ext cx="368645" cy="486515"/>
            <a:chOff x="2300330" y="3670143"/>
            <a:chExt cx="368645" cy="486515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CD6F406-3EBC-1B39-7845-B31A8569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B132A80-38E2-5A1F-01F6-BAC75E5B809A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49AE7B6-1D00-0B00-43B2-FBA5574B7DF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129D5C8-C0A1-794E-3D84-B8BB6588DDD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B51C43-A404-1BD3-B2C7-2644D313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D640CD-7CDB-8B8E-58C2-D1125FA0931A}"/>
              </a:ext>
            </a:extLst>
          </p:cNvPr>
          <p:cNvGrpSpPr/>
          <p:nvPr/>
        </p:nvGrpSpPr>
        <p:grpSpPr>
          <a:xfrm>
            <a:off x="5915362" y="4939823"/>
            <a:ext cx="368645" cy="486515"/>
            <a:chOff x="2300330" y="3670143"/>
            <a:chExt cx="368645" cy="486515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FE0893E-E203-EFEB-B114-FA6EBB4CB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89E2F94-3677-79E4-9ACF-05997A6BB1DB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B725F0C-E83D-0D31-983B-86C283C3A358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7F3C520-3155-5B6A-A90D-69308BD0B701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A495A30-69FC-2162-FCB5-7E60E615E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579672D-5EB7-99B7-10F7-9316139B5DFA}"/>
              </a:ext>
            </a:extLst>
          </p:cNvPr>
          <p:cNvGrpSpPr/>
          <p:nvPr/>
        </p:nvGrpSpPr>
        <p:grpSpPr>
          <a:xfrm>
            <a:off x="6161586" y="5752869"/>
            <a:ext cx="368645" cy="486515"/>
            <a:chOff x="2300330" y="3670143"/>
            <a:chExt cx="368645" cy="486515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CF5BAE3-3747-431B-3ABE-60AC5F5E12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432784E-0551-547D-E871-7B1AD2C7C6E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8A9B403-99C6-FDA6-0290-CAFE226DD0D1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94A9E35-A669-3C83-B9E1-637A7259523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25F77CE-2DFA-B906-8A95-6F10FD3F7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D090BDE-31BB-4E8E-A07A-9D9931CE4B1F}"/>
              </a:ext>
            </a:extLst>
          </p:cNvPr>
          <p:cNvGrpSpPr/>
          <p:nvPr/>
        </p:nvGrpSpPr>
        <p:grpSpPr>
          <a:xfrm>
            <a:off x="6265631" y="2150955"/>
            <a:ext cx="1751138" cy="1062504"/>
            <a:chOff x="6284007" y="1948960"/>
            <a:chExt cx="1751138" cy="1062504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9546CBF-64CB-E52F-0FE8-48E3327C5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7" y="1948960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B54854B-0569-6339-9886-E44E2462C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7F6A1C5-8198-5511-33A8-0298587B5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B6F8BC0-EAB0-C251-1C2B-EDCF9EB170C1}"/>
              </a:ext>
            </a:extLst>
          </p:cNvPr>
          <p:cNvSpPr txBox="1"/>
          <p:nvPr/>
        </p:nvSpPr>
        <p:spPr>
          <a:xfrm>
            <a:off x="7325445" y="2689914"/>
            <a:ext cx="105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4C8C09-2C07-B4E9-70CA-065119D257FE}"/>
                  </a:ext>
                </a:extLst>
              </p:cNvPr>
              <p:cNvSpPr txBox="1"/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4C8C09-2C07-B4E9-70CA-065119D25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500E5B2-C5A1-5D0B-C617-ACE2449489CF}"/>
                  </a:ext>
                </a:extLst>
              </p:cNvPr>
              <p:cNvSpPr txBox="1"/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500E5B2-C5A1-5D0B-C617-ACE244948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Speech Bubble: Rectangle with Corners Rounded 93">
                <a:extLst>
                  <a:ext uri="{FF2B5EF4-FFF2-40B4-BE49-F238E27FC236}">
                    <a16:creationId xmlns:a16="http://schemas.microsoft.com/office/drawing/2014/main" id="{D9C16F1D-F05C-763C-DB1D-AE3649406677}"/>
                  </a:ext>
                </a:extLst>
              </p:cNvPr>
              <p:cNvSpPr/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4" name="Speech Bubble: Rectangle with Corners Rounded 93">
                <a:extLst>
                  <a:ext uri="{FF2B5EF4-FFF2-40B4-BE49-F238E27FC236}">
                    <a16:creationId xmlns:a16="http://schemas.microsoft.com/office/drawing/2014/main" id="{D9C16F1D-F05C-763C-DB1D-AE3649406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AD5DD8E-B8B3-3962-2400-E6AF9799D654}"/>
                  </a:ext>
                </a:extLst>
              </p:cNvPr>
              <p:cNvSpPr txBox="1"/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AD5DD8E-B8B3-3962-2400-E6AF9799D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66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90F982B-F6FB-8BC8-3CE4-EA7E1579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Physical Model</a:t>
            </a:r>
            <a:endParaRPr lang="en-IL" dirty="0">
              <a:solidFill>
                <a:srgbClr val="EBEBE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9C45A70-C271-235C-EF58-01B5D3F37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1st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2nd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𝑨𝒎𝒃𝒊𝒆𝒏𝒕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𝑨𝒎𝒃𝒊𝒆𝒏𝒕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9C45A70-C271-235C-EF58-01B5D3F37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B44EF328-D53D-53CB-669C-35682ACE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07C7C3-9ADD-EE72-15EB-5C27A0947B42}"/>
              </a:ext>
            </a:extLst>
          </p:cNvPr>
          <p:cNvCxnSpPr>
            <a:cxnSpLocks/>
          </p:cNvCxnSpPr>
          <p:nvPr/>
        </p:nvCxnSpPr>
        <p:spPr>
          <a:xfrm>
            <a:off x="7698658" y="4768645"/>
            <a:ext cx="2281084" cy="4522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C80A32-AAA2-8954-4581-68395A9AC1F6}"/>
              </a:ext>
            </a:extLst>
          </p:cNvPr>
          <p:cNvCxnSpPr>
            <a:cxnSpLocks/>
          </p:cNvCxnSpPr>
          <p:nvPr/>
        </p:nvCxnSpPr>
        <p:spPr>
          <a:xfrm flipV="1">
            <a:off x="8719939" y="5317688"/>
            <a:ext cx="1259803" cy="4587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9AA75-4AE5-CBE2-264D-BDE36753A087}"/>
                  </a:ext>
                </a:extLst>
              </p:cNvPr>
              <p:cNvSpPr txBox="1"/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9AA75-4AE5-CBE2-264D-BDE36753A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783BF-184D-5C3D-4BFC-059ADB056897}"/>
                  </a:ext>
                </a:extLst>
              </p:cNvPr>
              <p:cNvSpPr txBox="1"/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E783BF-184D-5C3D-4BFC-059ADB056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1102C-EB3E-048C-E1B9-138DF466EDAD}"/>
                  </a:ext>
                </a:extLst>
              </p:cNvPr>
              <p:cNvSpPr txBox="1"/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1102C-EB3E-048C-E1B9-138DF466E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691296-7AA4-5CE6-43E0-48928C9E701F}"/>
                  </a:ext>
                </a:extLst>
              </p:cNvPr>
              <p:cNvSpPr txBox="1"/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691296-7AA4-5CE6-43E0-48928C9E7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blipFill>
                <a:blip r:embed="rId8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05F75891-B167-C153-4C0D-1DAF68E236C1}"/>
              </a:ext>
            </a:extLst>
          </p:cNvPr>
          <p:cNvSpPr/>
          <p:nvPr/>
        </p:nvSpPr>
        <p:spPr>
          <a:xfrm rot="16878729">
            <a:off x="8784855" y="3960346"/>
            <a:ext cx="213838" cy="1761207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E7A1E-A22B-D32B-A550-DE84BA8FEA3F}"/>
                  </a:ext>
                </a:extLst>
              </p:cNvPr>
              <p:cNvSpPr txBox="1"/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E7A1E-A22B-D32B-A550-DE84BA8F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B2360B52-B789-F87E-EED6-14D1399AA481}"/>
              </a:ext>
            </a:extLst>
          </p:cNvPr>
          <p:cNvSpPr/>
          <p:nvPr/>
        </p:nvSpPr>
        <p:spPr>
          <a:xfrm rot="4173666">
            <a:off x="9258844" y="5073686"/>
            <a:ext cx="208488" cy="1295019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D10D51-79B2-2AF3-C59F-5331EB9065D3}"/>
                  </a:ext>
                </a:extLst>
              </p:cNvPr>
              <p:cNvSpPr txBox="1"/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D10D51-79B2-2AF3-C59F-5331EB906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20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A81-1207-2E88-680A-0348149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Description – Target Detection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80D91-03F0-DB11-AF63-7972A75A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26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E8080-90A9-BF5E-CD68-B5475B1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0" b="23188"/>
          <a:stretch/>
        </p:blipFill>
        <p:spPr bwMode="auto">
          <a:xfrm>
            <a:off x="256834" y="3074723"/>
            <a:ext cx="4115467" cy="2172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7490-6546-B4C8-CF0F-19D89F35D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24592" r="9545" b="23542"/>
          <a:stretch/>
        </p:blipFill>
        <p:spPr bwMode="auto">
          <a:xfrm>
            <a:off x="4491228" y="3074723"/>
            <a:ext cx="3267179" cy="2172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0CE532-8FEB-527B-786D-D96938EE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69" y="5417139"/>
            <a:ext cx="2202595" cy="4282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Active Contours</a:t>
            </a:r>
            <a:endParaRPr lang="en-IL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9473728-4BF8-CB5F-C0C9-08A8692BF907}"/>
              </a:ext>
            </a:extLst>
          </p:cNvPr>
          <p:cNvSpPr txBox="1">
            <a:spLocks/>
          </p:cNvSpPr>
          <p:nvPr/>
        </p:nvSpPr>
        <p:spPr>
          <a:xfrm>
            <a:off x="5156468" y="5417139"/>
            <a:ext cx="2202595" cy="42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Ellipse RANSAC</a:t>
            </a:r>
            <a:endParaRPr lang="en-IL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52B7301-8D1D-F61B-B25F-B9C8DE5DFEF8}"/>
              </a:ext>
            </a:extLst>
          </p:cNvPr>
          <p:cNvSpPr txBox="1">
            <a:spLocks/>
          </p:cNvSpPr>
          <p:nvPr/>
        </p:nvSpPr>
        <p:spPr>
          <a:xfrm>
            <a:off x="8836224" y="5417139"/>
            <a:ext cx="2202595" cy="42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User Correction</a:t>
            </a:r>
            <a:endParaRPr lang="en-IL" dirty="0"/>
          </a:p>
        </p:txBody>
      </p:sp>
      <p:pic>
        <p:nvPicPr>
          <p:cNvPr id="594439806" name="Picture 594439806">
            <a:extLst>
              <a:ext uri="{FF2B5EF4-FFF2-40B4-BE49-F238E27FC236}">
                <a16:creationId xmlns:a16="http://schemas.microsoft.com/office/drawing/2014/main" id="{40426A11-2900-929C-8410-0E3855C31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97020" y="3074723"/>
            <a:ext cx="3267179" cy="21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5F2A0E-47A9-D2CC-5E13-4C0DC0DF36F2}"/>
              </a:ext>
            </a:extLst>
          </p:cNvPr>
          <p:cNvSpPr/>
          <p:nvPr/>
        </p:nvSpPr>
        <p:spPr>
          <a:xfrm>
            <a:off x="571048" y="2988024"/>
            <a:ext cx="507125" cy="4805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B6BA73-6229-F1E8-0FD5-029001094361}"/>
              </a:ext>
            </a:extLst>
          </p:cNvPr>
          <p:cNvSpPr/>
          <p:nvPr/>
        </p:nvSpPr>
        <p:spPr>
          <a:xfrm>
            <a:off x="4280324" y="2988024"/>
            <a:ext cx="507125" cy="4805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40FA96-EB71-DFA8-53B6-6F6916E22FC5}"/>
              </a:ext>
            </a:extLst>
          </p:cNvPr>
          <p:cNvSpPr/>
          <p:nvPr/>
        </p:nvSpPr>
        <p:spPr>
          <a:xfrm>
            <a:off x="7989600" y="2988024"/>
            <a:ext cx="507125" cy="4805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8574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95C2EE-341A-16F7-CDF5-8BDC6C2C0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4" t="6918" r="6275" b="7261"/>
          <a:stretch/>
        </p:blipFill>
        <p:spPr>
          <a:xfrm>
            <a:off x="4817660" y="3949616"/>
            <a:ext cx="7110484" cy="2521011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Algorithm Description – Target Distance Calculation</a:t>
            </a:r>
            <a:endParaRPr lang="en-IL" dirty="0">
              <a:solidFill>
                <a:srgbClr val="E2DDD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770B4D-9846-5AA7-1DC1-0206B4E08902}"/>
                  </a:ext>
                </a:extLst>
              </p:cNvPr>
              <p:cNvSpPr txBox="1"/>
              <p:nvPr/>
            </p:nvSpPr>
            <p:spPr>
              <a:xfrm>
                <a:off x="537381" y="2640267"/>
                <a:ext cx="4491819" cy="2828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dirty="0"/>
                  <a:t>Calculated to each target separately according to:</a:t>
                </a:r>
              </a:p>
              <a:p>
                <a:pPr/>
                <a:endParaRPr lang="en-US" sz="2000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L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IL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IL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L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𝑝𝑖𝑥</m:t>
                              </m:r>
                            </m:sub>
                          </m:sSub>
                          <m:r>
                            <a:rPr lang="en-IL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𝑝𝑖𝑥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Where: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IL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IL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L" sz="2000" i="1">
                              <a:latin typeface="Cambria Math" panose="02040503050406030204" pitchFamily="18" charset="0"/>
                            </a:rPr>
                            <m:t>𝑐𝑎𝑚𝑒𝑟𝑎</m:t>
                          </m:r>
                        </m:sub>
                      </m:sSub>
                      <m:r>
                        <a:rPr lang="en-IL" sz="20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𝑤𝑎𝑡𝑒𝑟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L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L" dirty="0"/>
              </a:p>
              <a:p>
                <a:pPr/>
                <a:endParaRPr lang="en-IL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770B4D-9846-5AA7-1DC1-0206B4E08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1" y="2640267"/>
                <a:ext cx="4491819" cy="2828788"/>
              </a:xfrm>
              <a:prstGeom prst="rect">
                <a:avLst/>
              </a:prstGeom>
              <a:blipFill>
                <a:blip r:embed="rId3"/>
                <a:stretch>
                  <a:fillRect l="-1357" t="-1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6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Algorithm Description – Targets Segmenting and Final Calculation</a:t>
            </a:r>
            <a:endParaRPr lang="en-IL" dirty="0">
              <a:solidFill>
                <a:srgbClr val="E2DDD0"/>
              </a:solidFill>
            </a:endParaRPr>
          </a:p>
        </p:txBody>
      </p:sp>
      <p:pic>
        <p:nvPicPr>
          <p:cNvPr id="2082354224" name="Picture 2082354224" descr="A red blue and green circles&#10;&#10;Description automatically generated">
            <a:extLst>
              <a:ext uri="{FF2B5EF4-FFF2-40B4-BE49-F238E27FC236}">
                <a16:creationId xmlns:a16="http://schemas.microsoft.com/office/drawing/2014/main" id="{D8B7C0B2-C738-6253-8AEF-FB99B74D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122" y="4623121"/>
            <a:ext cx="3221424" cy="21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317044" name="Picture 2108317044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789EDB08-A226-9215-150F-16468E87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39" y="2388915"/>
            <a:ext cx="3224924" cy="21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8EF876-C8E6-CB0D-B130-AD5E84569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31" y="2548281"/>
                <a:ext cx="5122606" cy="365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Clr>
                    <a:schemeClr val="accent1"/>
                  </a:buClr>
                </a:pPr>
                <a:r>
                  <a:rPr lang="en-US" dirty="0"/>
                  <a:t>Thresholding the pixels contained in each target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sz="2000" dirty="0"/>
                  <a:t>Attenuation coefficients calculated in each color channel (RGB) by:</a:t>
                </a:r>
                <a:br>
                  <a:rPr lang="en-US" sz="18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David" panose="020E0502060401010101" pitchFamily="34" charset="-79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L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𝛽</m:t>
                        </m:r>
                      </m:e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𝑐</m:t>
                        </m:r>
                      </m:sup>
                    </m:sSup>
                    <m: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−</m:t>
                    </m:r>
                    <m:f>
                      <m:fPr>
                        <m:ctrlPr>
                          <a:rPr lang="en-IL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L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IL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David" panose="020E0502060401010101" pitchFamily="34" charset="-79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L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𝑇</m:t>
                                    </m:r>
                                    <m:sSub>
                                      <m:sSubPr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𝑤</m:t>
                                        </m:r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h</m:t>
                                        </m:r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𝑖𝑡𝑒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−</m:t>
                                    </m:r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𝑇</m:t>
                                    </m:r>
                                    <m:sSub>
                                      <m:sSubPr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𝑏𝑙𝑎𝑐𝑘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𝑇</m:t>
                                    </m:r>
                                    <m:sSub>
                                      <m:sSubPr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𝑤</m:t>
                                        </m:r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h</m:t>
                                        </m:r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𝑖𝑡𝑒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−</m:t>
                                    </m:r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David" panose="020E0502060401010101" pitchFamily="34" charset="-79"/>
                                      </a:rPr>
                                      <m:t>𝑇</m:t>
                                    </m:r>
                                    <m:sSub>
                                      <m:sSubPr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2</m:t>
                                        </m:r>
                                      </m:e>
                                      <m:sub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𝑏𝑙𝑎𝑐𝑘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L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David" panose="020E0502060401010101" pitchFamily="34" charset="-79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𝑑</m:t>
                        </m:r>
                        <m:d>
                          <m:dPr>
                            <m:ctrlPr>
                              <a:rPr lang="en-IL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  <m:r>
                              <a:rPr lang="en-US" sz="18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1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𝑑</m:t>
                        </m:r>
                        <m:d>
                          <m:dPr>
                            <m:ctrlPr>
                              <a:rPr lang="en-IL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𝑇</m:t>
                            </m:r>
                            <m:r>
                              <a:rPr lang="en-US" sz="18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David" panose="020E0502060401010101" pitchFamily="34" charset="-79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58EF876-C8E6-CB0D-B130-AD5E8456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1" y="2548281"/>
                <a:ext cx="5122606" cy="3658689"/>
              </a:xfrm>
              <a:prstGeom prst="rect">
                <a:avLst/>
              </a:prstGeom>
              <a:blipFill>
                <a:blip r:embed="rId4"/>
                <a:stretch>
                  <a:fillRect l="-476" t="-8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Bent-Up 6">
            <a:extLst>
              <a:ext uri="{FF2B5EF4-FFF2-40B4-BE49-F238E27FC236}">
                <a16:creationId xmlns:a16="http://schemas.microsoft.com/office/drawing/2014/main" id="{B215692E-B444-CF8B-6E37-3FBA630967B3}"/>
              </a:ext>
            </a:extLst>
          </p:cNvPr>
          <p:cNvSpPr/>
          <p:nvPr/>
        </p:nvSpPr>
        <p:spPr>
          <a:xfrm rot="5400000">
            <a:off x="7281356" y="4588778"/>
            <a:ext cx="921223" cy="989909"/>
          </a:xfrm>
          <a:prstGeom prst="bentUpArrow">
            <a:avLst>
              <a:gd name="adj1" fmla="val 28703"/>
              <a:gd name="adj2" fmla="val 25000"/>
              <a:gd name="adj3" fmla="val 36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617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00F1-3C0C-CD58-EA77-F43CBF4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Results</a:t>
            </a:r>
            <a:endParaRPr lang="en-IL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B6A49-29A9-9BF2-A957-DCBC9BFF6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907C-180E-7DB8-9109-54A468D3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25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036A3-10A1-D88F-4A34-BCEA2672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F04903-7028-0FC8-9FC4-5947B8DA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94438"/>
              </p:ext>
            </p:extLst>
          </p:nvPr>
        </p:nvGraphicFramePr>
        <p:xfrm>
          <a:off x="168272" y="12778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1A88132-078E-A5A7-7121-DE7E136A7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78637"/>
              </p:ext>
            </p:extLst>
          </p:nvPr>
        </p:nvGraphicFramePr>
        <p:xfrm>
          <a:off x="4199730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29C054A-5E01-FE0D-17DE-9993C954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09896"/>
              </p:ext>
            </p:extLst>
          </p:nvPr>
        </p:nvGraphicFramePr>
        <p:xfrm>
          <a:off x="8231189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1175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Assumptions Validation</a:t>
            </a:r>
            <a:endParaRPr lang="en-IL" dirty="0">
              <a:solidFill>
                <a:srgbClr val="E2DDD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8EF876-C8E6-CB0D-B130-AD5E84569A04}"/>
              </a:ext>
            </a:extLst>
          </p:cNvPr>
          <p:cNvSpPr txBox="1">
            <a:spLocks/>
          </p:cNvSpPr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endParaRPr 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AB43D-3379-B3FD-AEC1-38795634A677}"/>
              </a:ext>
            </a:extLst>
          </p:cNvPr>
          <p:cNvSpPr txBox="1">
            <a:spLocks/>
          </p:cNvSpPr>
          <p:nvPr/>
        </p:nvSpPr>
        <p:spPr>
          <a:xfrm>
            <a:off x="801331" y="27006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Environment Reflections</a:t>
            </a:r>
            <a:endParaRPr lang="en-US" b="1" dirty="0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81972E5A-5451-6AA2-BD87-C6149BF8E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62" y="4049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73660F3B-EB13-3279-FC84-BE496126B4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862" y="4049635"/>
            <a:ext cx="5654675" cy="2482850"/>
            <a:chOff x="2875" y="6693"/>
            <a:chExt cx="6851" cy="3008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8FEC9024-5D50-0042-2EC4-3BA3A894ED0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75" y="6693"/>
              <a:ext cx="6851" cy="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sp>
          <p:nvSpPr>
            <p:cNvPr id="9" name="AutoShape 26">
              <a:extLst>
                <a:ext uri="{FF2B5EF4-FFF2-40B4-BE49-F238E27FC236}">
                  <a16:creationId xmlns:a16="http://schemas.microsoft.com/office/drawing/2014/main" id="{BAEBACB7-8027-8B89-9926-852C1CEE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8690"/>
              <a:ext cx="1351" cy="283"/>
            </a:xfrm>
            <a:prstGeom prst="parallelogram">
              <a:avLst>
                <a:gd name="adj" fmla="val 11934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pic>
          <p:nvPicPr>
            <p:cNvPr id="482497071" name="Graphic 5">
              <a:extLst>
                <a:ext uri="{FF2B5EF4-FFF2-40B4-BE49-F238E27FC236}">
                  <a16:creationId xmlns:a16="http://schemas.microsoft.com/office/drawing/2014/main" id="{D66AA412-D4B2-BB48-5C86-EAB56974B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5"/>
            <a:stretch>
              <a:fillRect/>
            </a:stretch>
          </p:blipFill>
          <p:spPr bwMode="auto">
            <a:xfrm>
              <a:off x="3080" y="6842"/>
              <a:ext cx="6646" cy="2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41149801">
              <a:extLst>
                <a:ext uri="{FF2B5EF4-FFF2-40B4-BE49-F238E27FC236}">
                  <a16:creationId xmlns:a16="http://schemas.microsoft.com/office/drawing/2014/main" id="{BA62BFA7-1F44-618E-EFFA-98BCA7E3AA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69" y="6790"/>
              <a:ext cx="1052" cy="639"/>
              <a:chOff x="59740" y="0"/>
              <a:chExt cx="17511" cy="10625"/>
            </a:xfrm>
          </p:grpSpPr>
          <p:sp>
            <p:nvSpPr>
              <p:cNvPr id="35" name="Straight Arrow Connector 2070605050">
                <a:extLst>
                  <a:ext uri="{FF2B5EF4-FFF2-40B4-BE49-F238E27FC236}">
                    <a16:creationId xmlns:a16="http://schemas.microsoft.com/office/drawing/2014/main" id="{336A9C07-E0C1-E8D2-1F95-48A2C495E3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740" y="0"/>
                <a:ext cx="12368" cy="9651"/>
              </a:xfrm>
              <a:prstGeom prst="straightConnector1">
                <a:avLst/>
              </a:prstGeom>
              <a:noFill/>
              <a:ln w="28575">
                <a:solidFill>
                  <a:srgbClr val="FFC000"/>
                </a:solidFill>
                <a:prstDash val="sysDash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6" name="Straight Arrow Connector 223540933">
                <a:extLst>
                  <a:ext uri="{FF2B5EF4-FFF2-40B4-BE49-F238E27FC236}">
                    <a16:creationId xmlns:a16="http://schemas.microsoft.com/office/drawing/2014/main" id="{E1A125DF-8E1F-F219-C737-FEC4DACDF8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2202" y="580"/>
                <a:ext cx="12368" cy="9652"/>
              </a:xfrm>
              <a:prstGeom prst="straightConnector1">
                <a:avLst/>
              </a:prstGeom>
              <a:noFill/>
              <a:ln w="28575">
                <a:solidFill>
                  <a:srgbClr val="FFC000"/>
                </a:solidFill>
                <a:prstDash val="sysDash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7" name="Straight Arrow Connector 1671993459">
                <a:extLst>
                  <a:ext uri="{FF2B5EF4-FFF2-40B4-BE49-F238E27FC236}">
                    <a16:creationId xmlns:a16="http://schemas.microsoft.com/office/drawing/2014/main" id="{81D933B6-EB47-D205-73A6-B4F73F9F57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883" y="973"/>
                <a:ext cx="12368" cy="9652"/>
              </a:xfrm>
              <a:prstGeom prst="straightConnector1">
                <a:avLst/>
              </a:prstGeom>
              <a:noFill/>
              <a:ln w="28575">
                <a:solidFill>
                  <a:srgbClr val="FFC000"/>
                </a:solidFill>
                <a:prstDash val="sysDash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</p:grpSp>
        <p:sp>
          <p:nvSpPr>
            <p:cNvPr id="11" name="TextBox 68">
              <a:extLst>
                <a:ext uri="{FF2B5EF4-FFF2-40B4-BE49-F238E27FC236}">
                  <a16:creationId xmlns:a16="http://schemas.microsoft.com/office/drawing/2014/main" id="{FF28504A-4DBC-1AA7-3431-4F7F1491E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5" y="7114"/>
              <a:ext cx="975" cy="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grpSp>
          <p:nvGrpSpPr>
            <p:cNvPr id="12" name="Group 2064668221">
              <a:extLst>
                <a:ext uri="{FF2B5EF4-FFF2-40B4-BE49-F238E27FC236}">
                  <a16:creationId xmlns:a16="http://schemas.microsoft.com/office/drawing/2014/main" id="{41E7FF94-11D4-4F11-9259-08474F169CF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550" y="8516"/>
              <a:ext cx="224" cy="293"/>
              <a:chOff x="40538" y="16107"/>
              <a:chExt cx="3686" cy="4865"/>
            </a:xfrm>
          </p:grpSpPr>
          <p:sp>
            <p:nvSpPr>
              <p:cNvPr id="30" name="Straight Arrow Connector 1955831352">
                <a:extLst>
                  <a:ext uri="{FF2B5EF4-FFF2-40B4-BE49-F238E27FC236}">
                    <a16:creationId xmlns:a16="http://schemas.microsoft.com/office/drawing/2014/main" id="{EBEFC050-8A58-EB2C-84B9-7803E6181C2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42" y="16760"/>
                <a:ext cx="2458" cy="178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1" name="Straight Arrow Connector 342978022">
                <a:extLst>
                  <a:ext uri="{FF2B5EF4-FFF2-40B4-BE49-F238E27FC236}">
                    <a16:creationId xmlns:a16="http://schemas.microsoft.com/office/drawing/2014/main" id="{54B22DB3-6BA1-C8A2-BFF5-C1FA2FB38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472"/>
                <a:ext cx="3682" cy="50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2" name="Straight Arrow Connector 2088310762">
                <a:extLst>
                  <a:ext uri="{FF2B5EF4-FFF2-40B4-BE49-F238E27FC236}">
                    <a16:creationId xmlns:a16="http://schemas.microsoft.com/office/drawing/2014/main" id="{17FC2225-68EA-0A41-4FEE-F03138097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558"/>
                <a:ext cx="2073" cy="1639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3" name="Straight Arrow Connector 215920418">
                <a:extLst>
                  <a:ext uri="{FF2B5EF4-FFF2-40B4-BE49-F238E27FC236}">
                    <a16:creationId xmlns:a16="http://schemas.microsoft.com/office/drawing/2014/main" id="{DBA3315A-8962-A33D-F3DB-CC75BE93A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8" y="18558"/>
                <a:ext cx="723" cy="2414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34" name="Straight Arrow Connector 2092271320">
                <a:extLst>
                  <a:ext uri="{FF2B5EF4-FFF2-40B4-BE49-F238E27FC236}">
                    <a16:creationId xmlns:a16="http://schemas.microsoft.com/office/drawing/2014/main" id="{3E19D17C-5907-FF30-A424-6AD03F42DE9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38" y="16107"/>
                <a:ext cx="723" cy="245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</p:grpSp>
        <p:grpSp>
          <p:nvGrpSpPr>
            <p:cNvPr id="13" name="Group 2064668221">
              <a:extLst>
                <a:ext uri="{FF2B5EF4-FFF2-40B4-BE49-F238E27FC236}">
                  <a16:creationId xmlns:a16="http://schemas.microsoft.com/office/drawing/2014/main" id="{E41ACDBC-EFC0-683C-2238-FD32355E0AF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244" y="8499"/>
              <a:ext cx="222" cy="293"/>
              <a:chOff x="40538" y="16107"/>
              <a:chExt cx="3686" cy="4865"/>
            </a:xfrm>
          </p:grpSpPr>
          <p:sp>
            <p:nvSpPr>
              <p:cNvPr id="21" name="Straight Arrow Connector 1955831352">
                <a:extLst>
                  <a:ext uri="{FF2B5EF4-FFF2-40B4-BE49-F238E27FC236}">
                    <a16:creationId xmlns:a16="http://schemas.microsoft.com/office/drawing/2014/main" id="{5A9CD482-101F-8FFE-E6F8-EDB4F9897A2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42" y="16760"/>
                <a:ext cx="2458" cy="178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23" name="Straight Arrow Connector 342978022">
                <a:extLst>
                  <a:ext uri="{FF2B5EF4-FFF2-40B4-BE49-F238E27FC236}">
                    <a16:creationId xmlns:a16="http://schemas.microsoft.com/office/drawing/2014/main" id="{B8703A27-DD6D-7BF2-F4E7-DF0CA77F9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472"/>
                <a:ext cx="3682" cy="50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25" name="Straight Arrow Connector 2088310762">
                <a:extLst>
                  <a:ext uri="{FF2B5EF4-FFF2-40B4-BE49-F238E27FC236}">
                    <a16:creationId xmlns:a16="http://schemas.microsoft.com/office/drawing/2014/main" id="{9A039EBE-DE16-69F4-D078-AEF581F5E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558"/>
                <a:ext cx="2073" cy="1639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27" name="Straight Arrow Connector 215920418">
                <a:extLst>
                  <a:ext uri="{FF2B5EF4-FFF2-40B4-BE49-F238E27FC236}">
                    <a16:creationId xmlns:a16="http://schemas.microsoft.com/office/drawing/2014/main" id="{4A685F9A-F0ED-887E-3977-56E39CDD2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8" y="18558"/>
                <a:ext cx="723" cy="2414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29" name="Straight Arrow Connector 2092271320">
                <a:extLst>
                  <a:ext uri="{FF2B5EF4-FFF2-40B4-BE49-F238E27FC236}">
                    <a16:creationId xmlns:a16="http://schemas.microsoft.com/office/drawing/2014/main" id="{67F39297-C4E1-F781-8497-54EDC7EC841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38" y="16107"/>
                <a:ext cx="723" cy="245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</p:grpSp>
        <p:grpSp>
          <p:nvGrpSpPr>
            <p:cNvPr id="14" name="Group 2064668221">
              <a:extLst>
                <a:ext uri="{FF2B5EF4-FFF2-40B4-BE49-F238E27FC236}">
                  <a16:creationId xmlns:a16="http://schemas.microsoft.com/office/drawing/2014/main" id="{FF8147F9-7972-4E01-A51B-AF58951B4E2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951" y="8529"/>
              <a:ext cx="222" cy="293"/>
              <a:chOff x="40538" y="16107"/>
              <a:chExt cx="3686" cy="4865"/>
            </a:xfrm>
          </p:grpSpPr>
          <p:sp>
            <p:nvSpPr>
              <p:cNvPr id="15" name="Straight Arrow Connector 1955831352">
                <a:extLst>
                  <a:ext uri="{FF2B5EF4-FFF2-40B4-BE49-F238E27FC236}">
                    <a16:creationId xmlns:a16="http://schemas.microsoft.com/office/drawing/2014/main" id="{EFC18271-14EC-CABB-3034-6CD02CE3D03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42" y="16760"/>
                <a:ext cx="2458" cy="178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16" name="Straight Arrow Connector 342978022">
                <a:extLst>
                  <a:ext uri="{FF2B5EF4-FFF2-40B4-BE49-F238E27FC236}">
                    <a16:creationId xmlns:a16="http://schemas.microsoft.com/office/drawing/2014/main" id="{90E89ECA-73CF-E05C-F9EC-4F9DA22FC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472"/>
                <a:ext cx="3682" cy="50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17" name="Straight Arrow Connector 2088310762">
                <a:extLst>
                  <a:ext uri="{FF2B5EF4-FFF2-40B4-BE49-F238E27FC236}">
                    <a16:creationId xmlns:a16="http://schemas.microsoft.com/office/drawing/2014/main" id="{6B79EC10-E822-12BD-BFCE-CEE618452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2" y="18558"/>
                <a:ext cx="2073" cy="1639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18" name="Straight Arrow Connector 215920418">
                <a:extLst>
                  <a:ext uri="{FF2B5EF4-FFF2-40B4-BE49-F238E27FC236}">
                    <a16:creationId xmlns:a16="http://schemas.microsoft.com/office/drawing/2014/main" id="{9CA3C93C-D497-A9C4-3D6A-C059DD939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8" y="18558"/>
                <a:ext cx="723" cy="2414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  <p:sp>
            <p:nvSpPr>
              <p:cNvPr id="19" name="Straight Arrow Connector 2092271320">
                <a:extLst>
                  <a:ext uri="{FF2B5EF4-FFF2-40B4-BE49-F238E27FC236}">
                    <a16:creationId xmlns:a16="http://schemas.microsoft.com/office/drawing/2014/main" id="{41FF3F69-10AB-2A4F-631A-B453EF4367B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38" y="16107"/>
                <a:ext cx="723" cy="2451"/>
              </a:xfrm>
              <a:prstGeom prst="straightConnector1">
                <a:avLst/>
              </a:prstGeom>
              <a:noFill/>
              <a:ln w="6350">
                <a:solidFill>
                  <a:srgbClr val="FF9966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L"/>
              </a:p>
            </p:txBody>
          </p:sp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655B583-4179-3C82-F38F-D53850A2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3"/>
          <a:stretch/>
        </p:blipFill>
        <p:spPr>
          <a:xfrm>
            <a:off x="6388255" y="2529796"/>
            <a:ext cx="559447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98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Assumptions Validation</a:t>
            </a:r>
            <a:endParaRPr lang="en-IL" dirty="0">
              <a:solidFill>
                <a:srgbClr val="E2DDD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8EF876-C8E6-CB0D-B130-AD5E84569A04}"/>
              </a:ext>
            </a:extLst>
          </p:cNvPr>
          <p:cNvSpPr txBox="1">
            <a:spLocks/>
          </p:cNvSpPr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endParaRPr 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AB43D-3379-B3FD-AEC1-38795634A677}"/>
              </a:ext>
            </a:extLst>
          </p:cNvPr>
          <p:cNvSpPr txBox="1">
            <a:spLocks/>
          </p:cNvSpPr>
          <p:nvPr/>
        </p:nvSpPr>
        <p:spPr>
          <a:xfrm>
            <a:off x="801331" y="27006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Light Hue and Radiance</a:t>
            </a:r>
            <a:endParaRPr lang="en-US" b="1" dirty="0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81972E5A-5451-6AA2-BD87-C6149BF8E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62" y="4049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22618-348C-7ADB-6320-6EEFA8F57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9" y="3177385"/>
            <a:ext cx="5253355" cy="3282950"/>
          </a:xfrm>
          <a:prstGeom prst="rect">
            <a:avLst/>
          </a:prstGeom>
        </p:spPr>
      </p:pic>
      <p:pic>
        <p:nvPicPr>
          <p:cNvPr id="39" name="Picture 38" descr="A graph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8BCD127-828F-C045-8DF8-152779A4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7" y="3177385"/>
            <a:ext cx="5091430" cy="31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6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Assumptions Validation</a:t>
            </a:r>
            <a:endParaRPr lang="en-IL" dirty="0">
              <a:solidFill>
                <a:srgbClr val="E2DDD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AB43D-3379-B3FD-AEC1-38795634A677}"/>
              </a:ext>
            </a:extLst>
          </p:cNvPr>
          <p:cNvSpPr txBox="1">
            <a:spLocks/>
          </p:cNvSpPr>
          <p:nvPr/>
        </p:nvSpPr>
        <p:spPr>
          <a:xfrm>
            <a:off x="801331" y="27006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Targets Distances</a:t>
            </a:r>
            <a:endParaRPr lang="en-US" b="1" dirty="0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81972E5A-5451-6AA2-BD87-C6149BF8E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62" y="4049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CA8F6-798F-D02F-90AC-C7E5560BC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9" b="9487"/>
          <a:stretch/>
        </p:blipFill>
        <p:spPr bwMode="auto">
          <a:xfrm>
            <a:off x="269262" y="3642611"/>
            <a:ext cx="5943600" cy="280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D7CEE-D3FE-DC5E-5AFF-527D1BBF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9231"/>
          <a:stretch/>
        </p:blipFill>
        <p:spPr bwMode="auto">
          <a:xfrm>
            <a:off x="6212862" y="3615315"/>
            <a:ext cx="5943600" cy="2867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926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Large Scale Testing</a:t>
            </a:r>
            <a:endParaRPr lang="en-IL" dirty="0">
              <a:solidFill>
                <a:srgbClr val="E2DDD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B3AB43D-3379-B3FD-AEC1-38795634A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331" y="2700681"/>
                <a:ext cx="5122606" cy="365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Clr>
                    <a:schemeClr val="accent1"/>
                  </a:buClr>
                </a:pPr>
                <a:r>
                  <a:rPr lang="en-US" dirty="0"/>
                  <a:t>1331 simulation images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Near target distance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Far target distance = Near target distance + 0.6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B3AB43D-3379-B3FD-AEC1-38795634A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1" y="2700681"/>
                <a:ext cx="5122606" cy="3658689"/>
              </a:xfrm>
              <a:prstGeom prst="rect">
                <a:avLst/>
              </a:prstGeom>
              <a:blipFill>
                <a:blip r:embed="rId2"/>
                <a:stretch>
                  <a:fillRect l="-476" t="-8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8">
            <a:extLst>
              <a:ext uri="{FF2B5EF4-FFF2-40B4-BE49-F238E27FC236}">
                <a16:creationId xmlns:a16="http://schemas.microsoft.com/office/drawing/2014/main" id="{81972E5A-5451-6AA2-BD87-C6149BF8E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62" y="40496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318BE-F2EF-9414-9550-807C9EFE6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5" y="2372765"/>
            <a:ext cx="572833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Large Scale Testing – Error Analysis</a:t>
            </a:r>
            <a:endParaRPr lang="en-IL" dirty="0">
              <a:solidFill>
                <a:srgbClr val="E2DDD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B3AB43D-3379-B3FD-AEC1-38795634A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330" y="2700681"/>
                <a:ext cx="6329625" cy="365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Clr>
                    <a:schemeClr val="accent1"/>
                  </a:buClr>
                </a:pPr>
                <a:r>
                  <a:rPr lang="en-US" dirty="0"/>
                  <a:t>High Errors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which is not physical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After outlier removal average error: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IL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𝑅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𝐺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David" panose="020E0502060401010101" pitchFamily="34" charset="-79"/>
                      </a:rPr>
                      <m:t>=</m:t>
                    </m:r>
                    <m:d>
                      <m:dPr>
                        <m:ctrlPr>
                          <a:rPr lang="en-IL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4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3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.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99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,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3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.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99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L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David" panose="020E0502060401010101" pitchFamily="34" charset="-79"/>
                          </a:rPr>
                          <m:t>%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8B3AB43D-3379-B3FD-AEC1-38795634A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0" y="2700681"/>
                <a:ext cx="6329625" cy="3658689"/>
              </a:xfrm>
              <a:prstGeom prst="rect">
                <a:avLst/>
              </a:prstGeom>
              <a:blipFill>
                <a:blip r:embed="rId2"/>
                <a:stretch>
                  <a:fillRect l="-385" t="-8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F0489D-5670-EB13-6A90-267E5470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864911"/>
            <a:ext cx="4536162" cy="283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EBC22-9F71-301C-E62E-95843760A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27" y="3980219"/>
            <a:ext cx="4536162" cy="283510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5FA029-4A0F-4204-C1AE-63B71BC37CC2}"/>
              </a:ext>
            </a:extLst>
          </p:cNvPr>
          <p:cNvSpPr/>
          <p:nvPr/>
        </p:nvSpPr>
        <p:spPr>
          <a:xfrm>
            <a:off x="1214233" y="4211215"/>
            <a:ext cx="334370" cy="22154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097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DF1DD0EE-1803-B36C-C01A-C3A60A6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2DDD0"/>
                </a:solidFill>
              </a:rPr>
              <a:t>Large Scale Testing – Error Analysis</a:t>
            </a:r>
            <a:endParaRPr lang="en-IL" dirty="0">
              <a:solidFill>
                <a:srgbClr val="E2DDD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3AB43D-3379-B3FD-AEC1-38795634A677}"/>
              </a:ext>
            </a:extLst>
          </p:cNvPr>
          <p:cNvSpPr txBox="1">
            <a:spLocks/>
          </p:cNvSpPr>
          <p:nvPr/>
        </p:nvSpPr>
        <p:spPr>
          <a:xfrm>
            <a:off x="801330" y="2700681"/>
            <a:ext cx="6329625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Other possible error factors: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Target localization error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Mutual interference between targets (shadowing) 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Finite accuracy of pixel values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</p:txBody>
      </p:sp>
      <p:grpSp>
        <p:nvGrpSpPr>
          <p:cNvPr id="9" name="Canvas 703154547">
            <a:extLst>
              <a:ext uri="{FF2B5EF4-FFF2-40B4-BE49-F238E27FC236}">
                <a16:creationId xmlns:a16="http://schemas.microsoft.com/office/drawing/2014/main" id="{D487C321-16C5-836E-16A6-5B5FCF4ECC81}"/>
              </a:ext>
            </a:extLst>
          </p:cNvPr>
          <p:cNvGrpSpPr>
            <a:grpSpLocks/>
          </p:cNvGrpSpPr>
          <p:nvPr/>
        </p:nvGrpSpPr>
        <p:grpSpPr bwMode="auto">
          <a:xfrm>
            <a:off x="6165723" y="3313478"/>
            <a:ext cx="4962525" cy="2770188"/>
            <a:chOff x="0" y="0"/>
            <a:chExt cx="49631" cy="27698"/>
          </a:xfrm>
        </p:grpSpPr>
        <p:sp>
          <p:nvSpPr>
            <p:cNvPr id="10" name="AutoShape 17">
              <a:extLst>
                <a:ext uri="{FF2B5EF4-FFF2-40B4-BE49-F238E27FC236}">
                  <a16:creationId xmlns:a16="http://schemas.microsoft.com/office/drawing/2014/main" id="{E8AA507B-0F75-CD20-AE9F-ABDAE07F84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49631" cy="27698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sp>
          <p:nvSpPr>
            <p:cNvPr id="11" name="Rectangle 1432167520">
              <a:extLst>
                <a:ext uri="{FF2B5EF4-FFF2-40B4-BE49-F238E27FC236}">
                  <a16:creationId xmlns:a16="http://schemas.microsoft.com/office/drawing/2014/main" id="{97F863DD-6031-FBEF-DAB2-BA671A39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9631" cy="27698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grpSp>
          <p:nvGrpSpPr>
            <p:cNvPr id="12" name="Group 298738645">
              <a:extLst>
                <a:ext uri="{FF2B5EF4-FFF2-40B4-BE49-F238E27FC236}">
                  <a16:creationId xmlns:a16="http://schemas.microsoft.com/office/drawing/2014/main" id="{BD9205C5-7DE4-0230-2DAF-723F1DA88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6" y="6362"/>
              <a:ext cx="5785" cy="15443"/>
              <a:chOff x="5263" y="6926"/>
              <a:chExt cx="5784" cy="15442"/>
            </a:xfrm>
          </p:grpSpPr>
          <p:pic>
            <p:nvPicPr>
              <p:cNvPr id="7612620" name="Picture 7612620">
                <a:extLst>
                  <a:ext uri="{FF2B5EF4-FFF2-40B4-BE49-F238E27FC236}">
                    <a16:creationId xmlns:a16="http://schemas.microsoft.com/office/drawing/2014/main" id="{D9940759-F28F-4E26-3080-4D4B23918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88"/>
              <a:stretch>
                <a:fillRect/>
              </a:stretch>
            </p:blipFill>
            <p:spPr bwMode="auto">
              <a:xfrm>
                <a:off x="5263" y="6926"/>
                <a:ext cx="4954" cy="7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154555551">
                <a:extLst>
                  <a:ext uri="{FF2B5EF4-FFF2-40B4-BE49-F238E27FC236}">
                    <a16:creationId xmlns:a16="http://schemas.microsoft.com/office/drawing/2014/main" id="{AF0D18F3-6035-A40F-AE9E-DABA2F08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88"/>
              <a:stretch>
                <a:fillRect/>
              </a:stretch>
            </p:blipFill>
            <p:spPr bwMode="auto">
              <a:xfrm flipH="1" flipV="1">
                <a:off x="6094" y="14615"/>
                <a:ext cx="4953" cy="7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 Box 1144417126">
              <a:extLst>
                <a:ext uri="{FF2B5EF4-FFF2-40B4-BE49-F238E27FC236}">
                  <a16:creationId xmlns:a16="http://schemas.microsoft.com/office/drawing/2014/main" id="{4BE438EE-BC2F-DAB4-6C50-9DBE5C1A0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4" y="21062"/>
              <a:ext cx="8096" cy="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IL" sz="1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David" panose="020E0502060401010101" pitchFamily="34" charset="-79"/>
                </a:rPr>
                <a:t>target 2</a:t>
              </a:r>
              <a:endParaRPr kumimoji="0" lang="en-US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1044244718">
              <a:extLst>
                <a:ext uri="{FF2B5EF4-FFF2-40B4-BE49-F238E27FC236}">
                  <a16:creationId xmlns:a16="http://schemas.microsoft.com/office/drawing/2014/main" id="{3C7B7D4A-D475-305A-BF51-2EE5AA658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5" y="3536"/>
              <a:ext cx="11582" cy="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IL" sz="1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David" panose="020E0502060401010101" pitchFamily="34" charset="-79"/>
                </a:rPr>
                <a:t>light source</a:t>
              </a:r>
              <a:endParaRPr kumimoji="0" lang="en-US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5" name="Group 298738645">
              <a:extLst>
                <a:ext uri="{FF2B5EF4-FFF2-40B4-BE49-F238E27FC236}">
                  <a16:creationId xmlns:a16="http://schemas.microsoft.com/office/drawing/2014/main" id="{D9DE548C-9D71-C389-A9CA-63D27F249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4" y="6362"/>
              <a:ext cx="5785" cy="15443"/>
              <a:chOff x="5263" y="6926"/>
              <a:chExt cx="5784" cy="15442"/>
            </a:xfrm>
          </p:grpSpPr>
          <p:pic>
            <p:nvPicPr>
              <p:cNvPr id="6154" name="Picture 7612620">
                <a:extLst>
                  <a:ext uri="{FF2B5EF4-FFF2-40B4-BE49-F238E27FC236}">
                    <a16:creationId xmlns:a16="http://schemas.microsoft.com/office/drawing/2014/main" id="{8BFC4816-AD6B-38ED-E9C7-F7AFDFB5B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88"/>
              <a:stretch>
                <a:fillRect/>
              </a:stretch>
            </p:blipFill>
            <p:spPr bwMode="auto">
              <a:xfrm>
                <a:off x="5263" y="6926"/>
                <a:ext cx="4954" cy="77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28398" dir="12393903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154555551" name="Picture 1154555551">
                <a:extLst>
                  <a:ext uri="{FF2B5EF4-FFF2-40B4-BE49-F238E27FC236}">
                    <a16:creationId xmlns:a16="http://schemas.microsoft.com/office/drawing/2014/main" id="{D3098A9A-C70C-42E4-488F-E64D34C75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88"/>
              <a:stretch>
                <a:fillRect/>
              </a:stretch>
            </p:blipFill>
            <p:spPr bwMode="auto">
              <a:xfrm flipH="1" flipV="1">
                <a:off x="6094" y="14615"/>
                <a:ext cx="4953" cy="7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 Box 1144417126">
              <a:extLst>
                <a:ext uri="{FF2B5EF4-FFF2-40B4-BE49-F238E27FC236}">
                  <a16:creationId xmlns:a16="http://schemas.microsoft.com/office/drawing/2014/main" id="{72B277E2-91C8-C1B5-6DD5-7C0CABD0A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79" y="21183"/>
              <a:ext cx="8096" cy="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IL" sz="1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David" panose="020E0502060401010101" pitchFamily="34" charset="-79"/>
                </a:rPr>
                <a:t>target 1</a:t>
              </a:r>
              <a:endParaRPr kumimoji="0" lang="en-US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D0A92287-3B67-5A43-36EF-518DEDC58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060"/>
              <a:ext cx="43625" cy="1841"/>
            </a:xfrm>
            <a:prstGeom prst="parallelogram">
              <a:avLst>
                <a:gd name="adj" fmla="val 592409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5FAA395-EBA1-A417-7F3D-FE0DF2D57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" y="6902"/>
              <a:ext cx="14859" cy="14668"/>
            </a:xfrm>
            <a:custGeom>
              <a:avLst/>
              <a:gdLst>
                <a:gd name="T0" fmla="*/ 2340 w 2340"/>
                <a:gd name="T1" fmla="*/ 0 h 2310"/>
                <a:gd name="T2" fmla="*/ 80 w 2340"/>
                <a:gd name="T3" fmla="*/ 440 h 2310"/>
                <a:gd name="T4" fmla="*/ 0 w 2340"/>
                <a:gd name="T5" fmla="*/ 1126 h 2310"/>
                <a:gd name="T6" fmla="*/ 20 w 2340"/>
                <a:gd name="T7" fmla="*/ 1770 h 2310"/>
                <a:gd name="T8" fmla="*/ 220 w 2340"/>
                <a:gd name="T9" fmla="*/ 2249 h 2310"/>
                <a:gd name="T10" fmla="*/ 330 w 2340"/>
                <a:gd name="T11" fmla="*/ 2310 h 2310"/>
                <a:gd name="T12" fmla="*/ 2050 w 2340"/>
                <a:gd name="T13" fmla="*/ 1170 h 2310"/>
                <a:gd name="T14" fmla="*/ 2090 w 2340"/>
                <a:gd name="T15" fmla="*/ 510 h 2310"/>
                <a:gd name="T16" fmla="*/ 2180 w 2340"/>
                <a:gd name="T17" fmla="*/ 120 h 2310"/>
                <a:gd name="T18" fmla="*/ 2340 w 2340"/>
                <a:gd name="T19" fmla="*/ 0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0" h="2310">
                  <a:moveTo>
                    <a:pt x="2340" y="0"/>
                  </a:moveTo>
                  <a:lnTo>
                    <a:pt x="80" y="440"/>
                  </a:lnTo>
                  <a:lnTo>
                    <a:pt x="0" y="1126"/>
                  </a:lnTo>
                  <a:lnTo>
                    <a:pt x="20" y="1770"/>
                  </a:lnTo>
                  <a:lnTo>
                    <a:pt x="220" y="2249"/>
                  </a:lnTo>
                  <a:lnTo>
                    <a:pt x="330" y="2310"/>
                  </a:lnTo>
                  <a:lnTo>
                    <a:pt x="2050" y="1170"/>
                  </a:lnTo>
                  <a:lnTo>
                    <a:pt x="2090" y="510"/>
                  </a:lnTo>
                  <a:lnTo>
                    <a:pt x="2180" y="120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A5A5A5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L"/>
            </a:p>
          </p:txBody>
        </p:sp>
        <p:sp>
          <p:nvSpPr>
            <p:cNvPr id="19" name="Text Box 1144417126">
              <a:extLst>
                <a:ext uri="{FF2B5EF4-FFF2-40B4-BE49-F238E27FC236}">
                  <a16:creationId xmlns:a16="http://schemas.microsoft.com/office/drawing/2014/main" id="{49E0396E-43D4-D0EC-CAE8-F9EA1FBCD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13" y="9569"/>
              <a:ext cx="8096" cy="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IL" sz="1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David" panose="020E0502060401010101" pitchFamily="34" charset="-79"/>
                </a:rPr>
                <a:t>shadow</a:t>
              </a:r>
              <a:endParaRPr kumimoji="0" lang="en-US" alt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87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BC2-D9D4-128B-D03E-0F9204B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Application Demo</a:t>
            </a:r>
            <a:endParaRPr lang="en-IL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C487-01F8-8F02-91B5-111EC7B03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9DD0-D7C4-3A17-A179-B915662F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647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BC2-D9D4-128B-D03E-0F9204B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Challenges</a:t>
            </a:r>
            <a:endParaRPr lang="en-IL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C487-01F8-8F02-91B5-111EC7B03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9DD0-D7C4-3A17-A179-B915662F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37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275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BDD41E-787F-B468-01F0-177049C09BF4}"/>
              </a:ext>
            </a:extLst>
          </p:cNvPr>
          <p:cNvSpPr/>
          <p:nvPr/>
        </p:nvSpPr>
        <p:spPr>
          <a:xfrm>
            <a:off x="6938777" y="3059667"/>
            <a:ext cx="3832861" cy="33456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78EF2-02D3-95D5-B128-8DDFF8C8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Realistic Scene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C251E-AF9D-FD76-144D-07650209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38</a:t>
            </a:fld>
            <a:endParaRPr lang="en-IL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66BBCBD-2969-8683-9449-F811EEC47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4861" r="8717" b="18659"/>
          <a:stretch/>
        </p:blipFill>
        <p:spPr bwMode="auto">
          <a:xfrm>
            <a:off x="251967" y="1514902"/>
            <a:ext cx="5568272" cy="33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03160-A789-E4BF-A88B-8ADEFA1CEC64}"/>
              </a:ext>
            </a:extLst>
          </p:cNvPr>
          <p:cNvSpPr txBox="1"/>
          <p:nvPr/>
        </p:nvSpPr>
        <p:spPr>
          <a:xfrm>
            <a:off x="1815582" y="1715298"/>
            <a:ext cx="244104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Mitsuba 3 Readiness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2C586-C895-9413-4440-A96F4598899A}"/>
              </a:ext>
            </a:extLst>
          </p:cNvPr>
          <p:cNvSpPr txBox="1"/>
          <p:nvPr/>
        </p:nvSpPr>
        <p:spPr>
          <a:xfrm>
            <a:off x="6938778" y="3059667"/>
            <a:ext cx="383286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Mitsuba 0.5 Properties Definition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76A58-12C6-8BE4-5C5C-58B9BE92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79" y="3530637"/>
            <a:ext cx="3832860" cy="2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BF97F4-3A3F-EF63-5BD7-AC568E388C27}"/>
              </a:ext>
            </a:extLst>
          </p:cNvPr>
          <p:cNvSpPr/>
          <p:nvPr/>
        </p:nvSpPr>
        <p:spPr>
          <a:xfrm>
            <a:off x="2628689" y="4630674"/>
            <a:ext cx="8200320" cy="2075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E12C2A-A4EC-3CA4-C8A2-95B7595A3FDC}"/>
              </a:ext>
            </a:extLst>
          </p:cNvPr>
          <p:cNvSpPr/>
          <p:nvPr/>
        </p:nvSpPr>
        <p:spPr>
          <a:xfrm>
            <a:off x="6925129" y="1453986"/>
            <a:ext cx="3993079" cy="3072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1B59C-1753-5691-6961-882D128F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Target Detection Methods</a:t>
            </a:r>
            <a:endParaRPr lang="en-I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B8C5ED-C322-F02D-B034-FAD52956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stage to the algorithm success</a:t>
            </a:r>
          </a:p>
          <a:p>
            <a:r>
              <a:rPr lang="en-US" dirty="0"/>
              <a:t>We have tried many approaches </a:t>
            </a:r>
            <a:br>
              <a:rPr lang="en-US" dirty="0"/>
            </a:br>
            <a:r>
              <a:rPr lang="en-US" dirty="0"/>
              <a:t>and variants</a:t>
            </a:r>
          </a:p>
          <a:p>
            <a:r>
              <a:rPr lang="en-US" dirty="0"/>
              <a:t>Chosen solution must be robust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3C65-F69C-C79E-CA46-2D422735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758976D-72D1-4507-A9E6-A51157A613E9}" type="slidenum">
              <a:rPr lang="en-IL" smtClean="0"/>
              <a:pPr/>
              <a:t>39</a:t>
            </a:fld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6A8BB-0F93-20DA-9A7F-C1B37483C7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95" y="1878915"/>
            <a:ext cx="3867785" cy="2609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FBFF6-1709-3C7C-0101-F1AC85979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" t="14485" r="685"/>
          <a:stretch/>
        </p:blipFill>
        <p:spPr bwMode="auto">
          <a:xfrm>
            <a:off x="2628689" y="4976279"/>
            <a:ext cx="8200320" cy="1701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09866-B6EE-3B91-CADD-939B204ED6B6}"/>
              </a:ext>
            </a:extLst>
          </p:cNvPr>
          <p:cNvSpPr txBox="1"/>
          <p:nvPr/>
        </p:nvSpPr>
        <p:spPr>
          <a:xfrm>
            <a:off x="7085348" y="1495780"/>
            <a:ext cx="383286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Classical Approach (Hough)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AB8C7-6508-E954-036A-39C9AD1FB8F4}"/>
              </a:ext>
            </a:extLst>
          </p:cNvPr>
          <p:cNvSpPr txBox="1"/>
          <p:nvPr/>
        </p:nvSpPr>
        <p:spPr>
          <a:xfrm>
            <a:off x="4812419" y="4618811"/>
            <a:ext cx="383286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Learn Methods (</a:t>
            </a:r>
            <a:r>
              <a:rPr lang="en-US" dirty="0" err="1">
                <a:solidFill>
                  <a:schemeClr val="bg1"/>
                </a:solidFill>
              </a:rPr>
              <a:t>DeepLab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8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348-72F6-6A62-4821-14704507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turbidity</a:t>
            </a:r>
            <a:endParaRPr lang="he-I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E7E21C-026C-9DB3-74DB-4DCB7D10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‘Fogginess’ of a fluid</a:t>
            </a:r>
          </a:p>
          <a:p>
            <a:r>
              <a:rPr lang="en-US" sz="2400" dirty="0"/>
              <a:t>Commonly measured by NTU or FTU</a:t>
            </a:r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DD72-05AB-23FE-9305-6392E5DE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pPr/>
              <a:t>4</a:t>
            </a:fld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496C3-7E44-32FF-583B-07E86D81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5636" r="1992" b="6430"/>
          <a:stretch/>
        </p:blipFill>
        <p:spPr>
          <a:xfrm>
            <a:off x="1803792" y="3623557"/>
            <a:ext cx="8246061" cy="1978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F10FFB-60F3-EA47-9E85-AD91F5B00E2A}"/>
              </a:ext>
            </a:extLst>
          </p:cNvPr>
          <p:cNvSpPr txBox="1"/>
          <p:nvPr/>
        </p:nvSpPr>
        <p:spPr>
          <a:xfrm>
            <a:off x="5222929" y="6211669"/>
            <a:ext cx="7183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taken from: Hussain, I., Ahamad, K., &amp; Nath, P. (2016). Water turbidity sensing using a smartphone.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76540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BC2-D9D4-128B-D03E-0F9204B1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Conclusions</a:t>
            </a:r>
            <a:endParaRPr lang="en-IL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C487-01F8-8F02-91B5-111EC7B03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9DD0-D7C4-3A17-A179-B915662F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577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22C2-47B8-3E90-3098-876A1BF2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F043-3347-FA15-BA9F-8817BFFA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project we developed an affordable method for remote sensing of water attenuation properties that suits crowdsourcing.</a:t>
            </a:r>
          </a:p>
          <a:p>
            <a:r>
              <a:rPr lang="en-US" dirty="0"/>
              <a:t>The method has been proven as stable and accurate with physically based simulation products with ~4% error.</a:t>
            </a:r>
          </a:p>
          <a:p>
            <a:r>
              <a:rPr lang="en-US" dirty="0"/>
              <a:t>This project involves wide range of fields: computer vision and graphics, Image processing, ML, optics etc. we have learned a lot and gained valuable practical experience.</a:t>
            </a:r>
          </a:p>
          <a:p>
            <a:r>
              <a:rPr lang="en-US" dirty="0"/>
              <a:t>We hope that this project will be beneficial for future works and applications to come.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471E-6D51-51B2-0D66-BD77022A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002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22C2-47B8-3E90-3098-876A1BF2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F043-3347-FA15-BA9F-8817BFFA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mentioned challenges, we failed reach some of our initial goals:</a:t>
            </a:r>
          </a:p>
          <a:p>
            <a:pPr lvl="1"/>
            <a:r>
              <a:rPr lang="en-US" dirty="0"/>
              <a:t>Testing on real life images</a:t>
            </a:r>
          </a:p>
          <a:p>
            <a:pPr lvl="1"/>
            <a:r>
              <a:rPr lang="en-US" dirty="0"/>
              <a:t>Converting attenuation coefficients to NTU/FTU</a:t>
            </a:r>
          </a:p>
          <a:p>
            <a:pPr lvl="1"/>
            <a:r>
              <a:rPr lang="en-US" dirty="0"/>
              <a:t>Mobile device application development</a:t>
            </a:r>
          </a:p>
          <a:p>
            <a:pPr lvl="1"/>
            <a:r>
              <a:rPr lang="en-US" dirty="0"/>
              <a:t>Web based database for result sharing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471E-6D51-51B2-0D66-BD77022A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7730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69B3-FF10-589C-F67C-ABF35B5C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 Suggestions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C569B-E178-23DC-9516-DE88A2C5D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color targets to isolate wavelength bands – profile contaminators.</a:t>
            </a:r>
          </a:p>
          <a:p>
            <a:r>
              <a:rPr lang="en-US" dirty="0"/>
              <a:t>Isolate scatter coefficient by measuring diffusion of pattern in targets.</a:t>
            </a:r>
          </a:p>
          <a:p>
            <a:r>
              <a:rPr lang="en-US" dirty="0"/>
              <a:t>Improving specific parts of our algorithm e.g. better automatic target detection.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EB9BA-B244-B17C-1845-D19B8327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93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turbidity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02308"/>
            <a:ext cx="8946541" cy="3846091"/>
          </a:xfrm>
        </p:spPr>
        <p:txBody>
          <a:bodyPr>
            <a:normAutofit/>
          </a:bodyPr>
          <a:lstStyle/>
          <a:p>
            <a:r>
              <a:rPr lang="en-US" sz="2400" dirty="0"/>
              <a:t>Intense light scattering caused mainly by fine-particle sediment</a:t>
            </a:r>
          </a:p>
          <a:p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9EDC3-6734-E6C7-BA97-D55AB855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5" y="2866868"/>
            <a:ext cx="6371495" cy="3965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412A0-0B99-57DA-01CB-1CC4567019F3}"/>
              </a:ext>
            </a:extLst>
          </p:cNvPr>
          <p:cNvSpPr txBox="1"/>
          <p:nvPr/>
        </p:nvSpPr>
        <p:spPr>
          <a:xfrm>
            <a:off x="1" y="5902880"/>
            <a:ext cx="4125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Image: 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Davies-Colley, R.J. and Smith, D.G. (2001), TURBIDITY SUSPENDED SEDIMENT, AND WATER CLARITY: A REVIEW. JAWRA Journal of the American Water Resources Association, 37: 1085-1101.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427844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Absorption and Scattering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31" y="2533842"/>
            <a:ext cx="5855207" cy="3846091"/>
          </a:xfrm>
        </p:spPr>
        <p:txBody>
          <a:bodyPr>
            <a:normAutofit/>
          </a:bodyPr>
          <a:lstStyle/>
          <a:p>
            <a:r>
              <a:rPr lang="en-US" sz="2400" dirty="0"/>
              <a:t>Tea has high </a:t>
            </a:r>
            <a:r>
              <a:rPr lang="en-US" sz="2400" b="1" dirty="0"/>
              <a:t>absorption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23CCB3-19D7-286C-EE95-A9B61737DE3C}"/>
              </a:ext>
            </a:extLst>
          </p:cNvPr>
          <p:cNvSpPr txBox="1">
            <a:spLocks/>
          </p:cNvSpPr>
          <p:nvPr/>
        </p:nvSpPr>
        <p:spPr>
          <a:xfrm>
            <a:off x="5992238" y="2533842"/>
            <a:ext cx="5855207" cy="384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Milk has high </a:t>
            </a:r>
            <a:r>
              <a:rPr lang="en-US" sz="2400" b="1" dirty="0"/>
              <a:t>scattering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pic>
        <p:nvPicPr>
          <p:cNvPr id="1026" name="Picture 2" descr="Milk Glass Straw Images – Browse 77,592 Stock Photos, Vectors, and Video |  Adobe Stock">
            <a:extLst>
              <a:ext uri="{FF2B5EF4-FFF2-40B4-BE49-F238E27FC236}">
                <a16:creationId xmlns:a16="http://schemas.microsoft.com/office/drawing/2014/main" id="{56867603-358C-9203-E6C2-F71F0A04B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8"/>
          <a:stretch/>
        </p:blipFill>
        <p:spPr bwMode="auto">
          <a:xfrm>
            <a:off x="7462037" y="3103785"/>
            <a:ext cx="3024380" cy="3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קנו מטבח, פינת אוכל ובר | Creative Transparent Glass Tea Cup Drinking  Utensils Classic Heat-Resistant Glass Cup Glass Tea Mug Glass Coffee Mug  With Lid">
            <a:extLst>
              <a:ext uri="{FF2B5EF4-FFF2-40B4-BE49-F238E27FC236}">
                <a16:creationId xmlns:a16="http://schemas.microsoft.com/office/drawing/2014/main" id="{9FA6604D-3C41-6206-C43E-4910B90D5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7"/>
          <a:stretch/>
        </p:blipFill>
        <p:spPr bwMode="auto">
          <a:xfrm>
            <a:off x="786353" y="3195279"/>
            <a:ext cx="4908610" cy="31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6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C233-D794-3C6C-A2E1-77B095A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48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1051" name="Freeform: Shape 1050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4" y="1004893"/>
            <a:ext cx="5668818" cy="37096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Nephelometer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3E4-95B9-5779-77F6-400A763B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758976D-72D1-4507-A9E6-A51157A613E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BD PhoenixSpec™ Nephelometer - BD">
            <a:extLst>
              <a:ext uri="{FF2B5EF4-FFF2-40B4-BE49-F238E27FC236}">
                <a16:creationId xmlns:a16="http://schemas.microsoft.com/office/drawing/2014/main" id="{E68705C5-4B67-CF18-91EA-77EBB5352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24265"/>
          <a:stretch/>
        </p:blipFill>
        <p:spPr bwMode="auto">
          <a:xfrm>
            <a:off x="7181850" y="1735262"/>
            <a:ext cx="3941762" cy="41883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1447800"/>
            <a:ext cx="3990829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Nephelometer</a:t>
            </a:r>
            <a:endParaRPr lang="en-IL" sz="4000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092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6B399-0940-DF0D-F46E-FABD8B54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65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3021</TotalTime>
  <Words>967</Words>
  <Application>Microsoft Office PowerPoint</Application>
  <PresentationFormat>Widescreen</PresentationFormat>
  <Paragraphs>230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Century Gothic</vt:lpstr>
      <vt:lpstr>Wingdings 3</vt:lpstr>
      <vt:lpstr>Ion</vt:lpstr>
      <vt:lpstr>Crowd Sourcing Water Turbidity Information</vt:lpstr>
      <vt:lpstr>Project Goal</vt:lpstr>
      <vt:lpstr>Motivation</vt:lpstr>
      <vt:lpstr>What is turbidity</vt:lpstr>
      <vt:lpstr>What is turbidity</vt:lpstr>
      <vt:lpstr>Absorption and Scattering</vt:lpstr>
      <vt:lpstr>Existing Solutions</vt:lpstr>
      <vt:lpstr>Nephelometer</vt:lpstr>
      <vt:lpstr>Nephelometer</vt:lpstr>
      <vt:lpstr>Water turbidity sensing using a smartphone and attached device</vt:lpstr>
      <vt:lpstr>Water turbidity sensing using a smartphone and attached device</vt:lpstr>
      <vt:lpstr>‘HydroColor: Water Quality App’</vt:lpstr>
      <vt:lpstr>PowerPoint Presentation</vt:lpstr>
      <vt:lpstr>Possible Approaches</vt:lpstr>
      <vt:lpstr>Beam Attenuation</vt:lpstr>
      <vt:lpstr>Secchi Disk</vt:lpstr>
      <vt:lpstr>Secchi Disk Improvements</vt:lpstr>
      <vt:lpstr>Black Disk</vt:lpstr>
      <vt:lpstr>Black Disk Improvements</vt:lpstr>
      <vt:lpstr>Purposed  Solution</vt:lpstr>
      <vt:lpstr>Basic Assumptions</vt:lpstr>
      <vt:lpstr>Measurement Setup</vt:lpstr>
      <vt:lpstr>Physical Model - Beer-Lambert Law</vt:lpstr>
      <vt:lpstr>Physical Model</vt:lpstr>
      <vt:lpstr>Physical Model</vt:lpstr>
      <vt:lpstr>Algorithm Description – Target Detection</vt:lpstr>
      <vt:lpstr>Algorithm Description – Target Distance Calculation</vt:lpstr>
      <vt:lpstr>Algorithm Description – Targets Segmenting and Final Calculation</vt:lpstr>
      <vt:lpstr>Results</vt:lpstr>
      <vt:lpstr>Assumptions Validation</vt:lpstr>
      <vt:lpstr>Assumptions Validation</vt:lpstr>
      <vt:lpstr>Assumptions Validation</vt:lpstr>
      <vt:lpstr>Large Scale Testing</vt:lpstr>
      <vt:lpstr>Large Scale Testing – Error Analysis</vt:lpstr>
      <vt:lpstr>Large Scale Testing – Error Analysis</vt:lpstr>
      <vt:lpstr>Application Demo</vt:lpstr>
      <vt:lpstr>Challenges</vt:lpstr>
      <vt:lpstr>Simulating Realistic Scene</vt:lpstr>
      <vt:lpstr>Target Detection Methods</vt:lpstr>
      <vt:lpstr>Conclusions</vt:lpstr>
      <vt:lpstr>Conclusions</vt:lpstr>
      <vt:lpstr>Conclusions</vt:lpstr>
      <vt:lpstr>Further Work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61</cp:revision>
  <dcterms:created xsi:type="dcterms:W3CDTF">2022-11-19T13:17:54Z</dcterms:created>
  <dcterms:modified xsi:type="dcterms:W3CDTF">2023-11-02T18:01:14Z</dcterms:modified>
</cp:coreProperties>
</file>